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Default Extension="jpg" ContentType="image/jpg"/>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Lst>
  <p:sldSz cx="7772400" cy="10058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ourier New"/>
                <a:cs typeface="Courier New"/>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ourier New"/>
                <a:cs typeface="Courier New"/>
              </a:defRPr>
            </a:lvl1pPr>
          </a:lstStyle>
          <a:p/>
        </p:txBody>
      </p:sp>
      <p:sp>
        <p:nvSpPr>
          <p:cNvPr id="3" name="Holder 3"/>
          <p:cNvSpPr>
            <a:spLocks noGrp="1"/>
          </p:cNvSpPr>
          <p:nvPr>
            <p:ph idx="2" sz="half"/>
          </p:nvPr>
        </p:nvSpPr>
        <p:spPr>
          <a:xfrm>
            <a:off x="388620" y="2313432"/>
            <a:ext cx="3380994" cy="6638544"/>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4002786" y="2313432"/>
            <a:ext cx="3380994" cy="6638544"/>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ourier New"/>
                <a:cs typeface="Courier New"/>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43429" y="850900"/>
            <a:ext cx="3685540" cy="391159"/>
          </a:xfrm>
          <a:prstGeom prst="rect">
            <a:avLst/>
          </a:prstGeom>
        </p:spPr>
        <p:txBody>
          <a:bodyPr wrap="square" lIns="0" tIns="0" rIns="0" bIns="0">
            <a:spAutoFit/>
          </a:bodyPr>
          <a:lstStyle>
            <a:lvl1pPr>
              <a:defRPr sz="2400" b="1" i="0">
                <a:solidFill>
                  <a:schemeClr val="tx1"/>
                </a:solidFill>
                <a:latin typeface="Courier New"/>
                <a:cs typeface="Courier New"/>
              </a:defRPr>
            </a:lvl1pPr>
          </a:lstStyle>
          <a:p/>
        </p:txBody>
      </p:sp>
      <p:sp>
        <p:nvSpPr>
          <p:cNvPr id="3" name="Holder 3"/>
          <p:cNvSpPr>
            <a:spLocks noGrp="1"/>
          </p:cNvSpPr>
          <p:nvPr>
            <p:ph type="body" idx="1"/>
          </p:nvPr>
        </p:nvSpPr>
        <p:spPr>
          <a:xfrm>
            <a:off x="1131569" y="2546350"/>
            <a:ext cx="5509260" cy="395732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idx="5" sz="quarter"/>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8.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0.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3.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5.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8.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9.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4.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6.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7.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8.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9.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0.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1.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3.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4.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5.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6.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7.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8.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1314450" y="1414780"/>
            <a:ext cx="5146040" cy="499109"/>
          </a:xfrm>
          <a:prstGeom prst="rect">
            <a:avLst/>
          </a:prstGeom>
        </p:spPr>
        <p:txBody>
          <a:bodyPr wrap="square" lIns="0" tIns="31750" rIns="0" bIns="0" rtlCol="0" vert="horz">
            <a:spAutoFit/>
          </a:bodyPr>
          <a:lstStyle/>
          <a:p>
            <a:pPr marL="12700" marR="5080" indent="73152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 NY </a:t>
            </a:r>
            <a:r>
              <a:rPr dirty="0" sz="1600" b="1">
                <a:latin typeface="Courier New"/>
                <a:cs typeface="Courier New"/>
              </a:rPr>
              <a:t>- </a:t>
            </a:r>
            <a:r>
              <a:rPr dirty="0" sz="1600" spc="-5" b="1">
                <a:latin typeface="Courier New"/>
                <a:cs typeface="Courier New"/>
              </a:rPr>
              <a:t>October 2018 to August</a:t>
            </a:r>
            <a:r>
              <a:rPr dirty="0" sz="1600" spc="-80" b="1">
                <a:latin typeface="Courier New"/>
                <a:cs typeface="Courier New"/>
              </a:rPr>
              <a:t> </a:t>
            </a:r>
            <a:r>
              <a:rPr dirty="0" sz="1600" spc="-5" b="1">
                <a:latin typeface="Courier New"/>
                <a:cs typeface="Courier New"/>
              </a:rPr>
              <a:t>2019</a:t>
            </a:r>
            <a:endParaRPr sz="1600">
              <a:latin typeface="Courier New"/>
              <a:cs typeface="Courier New"/>
            </a:endParaRPr>
          </a:p>
        </p:txBody>
      </p:sp>
      <p:sp>
        <p:nvSpPr>
          <p:cNvPr id="4" name="object 4"/>
          <p:cNvSpPr txBox="1"/>
          <p:nvPr/>
        </p:nvSpPr>
        <p:spPr>
          <a:xfrm>
            <a:off x="1131569" y="2546350"/>
            <a:ext cx="5450840" cy="3957320"/>
          </a:xfrm>
          <a:prstGeom prst="rect">
            <a:avLst/>
          </a:prstGeom>
        </p:spPr>
        <p:txBody>
          <a:bodyPr wrap="square" lIns="0" tIns="12700" rIns="0" bIns="0" rtlCol="0" vert="horz">
            <a:spAutoFit/>
          </a:bodyPr>
          <a:lstStyle/>
          <a:p>
            <a:pPr marL="12700">
              <a:lnSpc>
                <a:spcPts val="1870"/>
              </a:lnSpc>
              <a:spcBef>
                <a:spcPts val="100"/>
              </a:spcBef>
            </a:pPr>
            <a:r>
              <a:rPr dirty="0" sz="1600" spc="-5" b="1">
                <a:latin typeface="Courier New"/>
                <a:cs typeface="Courier New"/>
              </a:rPr>
              <a:t>October 28 to December 28,</a:t>
            </a:r>
            <a:r>
              <a:rPr dirty="0" sz="1600" spc="-30" b="1">
                <a:latin typeface="Courier New"/>
                <a:cs typeface="Courier New"/>
              </a:rPr>
              <a:t> </a:t>
            </a:r>
            <a:r>
              <a:rPr dirty="0" sz="1600" spc="-5" b="1">
                <a:latin typeface="Courier New"/>
                <a:cs typeface="Courier New"/>
              </a:rPr>
              <a:t>2018:</a:t>
            </a:r>
            <a:endParaRPr sz="1600">
              <a:latin typeface="Courier New"/>
              <a:cs typeface="Courier New"/>
            </a:endParaRPr>
          </a:p>
          <a:p>
            <a:pPr marL="927100">
              <a:lnSpc>
                <a:spcPts val="1870"/>
              </a:lnSpc>
            </a:pPr>
            <a:r>
              <a:rPr dirty="0" sz="1600" spc="-5" b="1">
                <a:latin typeface="Courier New"/>
                <a:cs typeface="Courier New"/>
              </a:rPr>
              <a:t>Return to Mohansic Lake (5</a:t>
            </a:r>
            <a:r>
              <a:rPr dirty="0" sz="1600" spc="-55" b="1">
                <a:latin typeface="Courier New"/>
                <a:cs typeface="Courier New"/>
              </a:rPr>
              <a:t> </a:t>
            </a:r>
            <a:r>
              <a:rPr dirty="0" sz="1600" spc="-5" b="1">
                <a:latin typeface="Courier New"/>
                <a:cs typeface="Courier New"/>
              </a:rPr>
              <a:t>photos)</a:t>
            </a:r>
            <a:endParaRPr sz="1600">
              <a:latin typeface="Courier New"/>
              <a:cs typeface="Courier New"/>
            </a:endParaRPr>
          </a:p>
          <a:p>
            <a:pPr>
              <a:lnSpc>
                <a:spcPct val="100000"/>
              </a:lnSpc>
              <a:spcBef>
                <a:spcPts val="20"/>
              </a:spcBef>
            </a:pPr>
            <a:endParaRPr sz="1600">
              <a:latin typeface="Times New Roman"/>
              <a:cs typeface="Times New Roman"/>
            </a:endParaRPr>
          </a:p>
          <a:p>
            <a:pPr marL="927100" marR="1651000" indent="-914400">
              <a:lnSpc>
                <a:spcPts val="1810"/>
              </a:lnSpc>
            </a:pPr>
            <a:r>
              <a:rPr dirty="0" sz="1600" spc="-5" b="1">
                <a:latin typeface="Courier New"/>
                <a:cs typeface="Courier New"/>
              </a:rPr>
              <a:t>January </a:t>
            </a:r>
            <a:r>
              <a:rPr dirty="0" sz="1600" b="1">
                <a:latin typeface="Courier New"/>
                <a:cs typeface="Courier New"/>
              </a:rPr>
              <a:t>3 </a:t>
            </a:r>
            <a:r>
              <a:rPr dirty="0" sz="1600" spc="-5" b="1">
                <a:latin typeface="Courier New"/>
                <a:cs typeface="Courier New"/>
              </a:rPr>
              <a:t>to February 17, 2019:  Love Birds (11</a:t>
            </a:r>
            <a:r>
              <a:rPr dirty="0" sz="1600" spc="-65" b="1">
                <a:latin typeface="Courier New"/>
                <a:cs typeface="Courier New"/>
              </a:rPr>
              <a:t> </a:t>
            </a:r>
            <a:r>
              <a:rPr dirty="0" sz="1600" spc="-5" b="1">
                <a:latin typeface="Courier New"/>
                <a:cs typeface="Courier New"/>
              </a:rPr>
              <a:t>photos)</a:t>
            </a:r>
            <a:endParaRPr sz="1600">
              <a:latin typeface="Courier New"/>
              <a:cs typeface="Courier New"/>
            </a:endParaRPr>
          </a:p>
          <a:p>
            <a:pPr>
              <a:lnSpc>
                <a:spcPct val="100000"/>
              </a:lnSpc>
            </a:pPr>
            <a:endParaRPr sz="1450">
              <a:latin typeface="Times New Roman"/>
              <a:cs typeface="Times New Roman"/>
            </a:endParaRPr>
          </a:p>
          <a:p>
            <a:pPr marL="12700">
              <a:lnSpc>
                <a:spcPts val="1870"/>
              </a:lnSpc>
            </a:pPr>
            <a:r>
              <a:rPr dirty="0" sz="1600" spc="-5" b="1">
                <a:latin typeface="Courier New"/>
                <a:cs typeface="Courier New"/>
              </a:rPr>
              <a:t>February 26 to April 12,</a:t>
            </a:r>
            <a:r>
              <a:rPr dirty="0" sz="1600" spc="-25" b="1">
                <a:latin typeface="Courier New"/>
                <a:cs typeface="Courier New"/>
              </a:rPr>
              <a:t> </a:t>
            </a:r>
            <a:r>
              <a:rPr dirty="0" sz="1600" spc="-5" b="1">
                <a:latin typeface="Courier New"/>
                <a:cs typeface="Courier New"/>
              </a:rPr>
              <a:t>2019:</a:t>
            </a:r>
            <a:endParaRPr sz="1600">
              <a:latin typeface="Courier New"/>
              <a:cs typeface="Courier New"/>
            </a:endParaRPr>
          </a:p>
          <a:p>
            <a:pPr marL="927100">
              <a:lnSpc>
                <a:spcPts val="1870"/>
              </a:lnSpc>
            </a:pPr>
            <a:r>
              <a:rPr dirty="0" sz="1600" spc="-5" b="1">
                <a:latin typeface="Courier New"/>
                <a:cs typeface="Courier New"/>
              </a:rPr>
              <a:t>Sitting on the Eggs (22</a:t>
            </a:r>
            <a:r>
              <a:rPr dirty="0" sz="1600" spc="-40" b="1">
                <a:latin typeface="Courier New"/>
                <a:cs typeface="Courier New"/>
              </a:rPr>
              <a:t> </a:t>
            </a:r>
            <a:r>
              <a:rPr dirty="0" sz="1600" spc="-5" b="1">
                <a:latin typeface="Courier New"/>
                <a:cs typeface="Courier New"/>
              </a:rPr>
              <a:t>photos)</a:t>
            </a:r>
            <a:endParaRPr sz="1600">
              <a:latin typeface="Courier New"/>
              <a:cs typeface="Courier New"/>
            </a:endParaRPr>
          </a:p>
          <a:p>
            <a:pPr>
              <a:lnSpc>
                <a:spcPct val="100000"/>
              </a:lnSpc>
              <a:spcBef>
                <a:spcPts val="45"/>
              </a:spcBef>
            </a:pPr>
            <a:endParaRPr sz="1450">
              <a:latin typeface="Times New Roman"/>
              <a:cs typeface="Times New Roman"/>
            </a:endParaRPr>
          </a:p>
          <a:p>
            <a:pPr marL="12700">
              <a:lnSpc>
                <a:spcPts val="1864"/>
              </a:lnSpc>
            </a:pPr>
            <a:r>
              <a:rPr dirty="0" sz="1600" spc="-5" b="1">
                <a:latin typeface="Courier New"/>
                <a:cs typeface="Courier New"/>
              </a:rPr>
              <a:t>April 15 to April 30,</a:t>
            </a:r>
            <a:r>
              <a:rPr dirty="0" sz="1600" spc="-25" b="1">
                <a:latin typeface="Courier New"/>
                <a:cs typeface="Courier New"/>
              </a:rPr>
              <a:t> </a:t>
            </a:r>
            <a:r>
              <a:rPr dirty="0" sz="1600" spc="-5" b="1">
                <a:latin typeface="Courier New"/>
                <a:cs typeface="Courier New"/>
              </a:rPr>
              <a:t>2019:</a:t>
            </a:r>
            <a:endParaRPr sz="1600">
              <a:latin typeface="Courier New"/>
              <a:cs typeface="Courier New"/>
            </a:endParaRPr>
          </a:p>
          <a:p>
            <a:pPr marL="927100">
              <a:lnSpc>
                <a:spcPts val="1864"/>
              </a:lnSpc>
            </a:pPr>
            <a:r>
              <a:rPr dirty="0" sz="1600" spc="-5" b="1">
                <a:latin typeface="Courier New"/>
                <a:cs typeface="Courier New"/>
              </a:rPr>
              <a:t>Down-covered Baby Eaglets (16</a:t>
            </a:r>
            <a:r>
              <a:rPr dirty="0" sz="1600" spc="-80" b="1">
                <a:latin typeface="Courier New"/>
                <a:cs typeface="Courier New"/>
              </a:rPr>
              <a:t> </a:t>
            </a:r>
            <a:r>
              <a:rPr dirty="0" sz="1600" spc="-5" b="1">
                <a:latin typeface="Courier New"/>
                <a:cs typeface="Courier New"/>
              </a:rPr>
              <a:t>photos)</a:t>
            </a:r>
            <a:endParaRPr sz="1600">
              <a:latin typeface="Courier New"/>
              <a:cs typeface="Courier New"/>
            </a:endParaRPr>
          </a:p>
          <a:p>
            <a:pPr>
              <a:lnSpc>
                <a:spcPct val="100000"/>
              </a:lnSpc>
              <a:spcBef>
                <a:spcPts val="40"/>
              </a:spcBef>
            </a:pPr>
            <a:endParaRPr sz="1450">
              <a:latin typeface="Times New Roman"/>
              <a:cs typeface="Times New Roman"/>
            </a:endParaRPr>
          </a:p>
          <a:p>
            <a:pPr marL="12700">
              <a:lnSpc>
                <a:spcPts val="1870"/>
              </a:lnSpc>
            </a:pPr>
            <a:r>
              <a:rPr dirty="0" sz="1600" spc="-5" b="1">
                <a:latin typeface="Courier New"/>
                <a:cs typeface="Courier New"/>
              </a:rPr>
              <a:t>May </a:t>
            </a:r>
            <a:r>
              <a:rPr dirty="0" sz="1600" b="1">
                <a:latin typeface="Courier New"/>
                <a:cs typeface="Courier New"/>
              </a:rPr>
              <a:t>2 </a:t>
            </a:r>
            <a:r>
              <a:rPr dirty="0" sz="1600" spc="-5" b="1">
                <a:latin typeface="Courier New"/>
                <a:cs typeface="Courier New"/>
              </a:rPr>
              <a:t>to May 29,</a:t>
            </a:r>
            <a:r>
              <a:rPr dirty="0" sz="1600" spc="-25" b="1">
                <a:latin typeface="Courier New"/>
                <a:cs typeface="Courier New"/>
              </a:rPr>
              <a:t> </a:t>
            </a:r>
            <a:r>
              <a:rPr dirty="0" sz="1600" spc="-5" b="1">
                <a:latin typeface="Courier New"/>
                <a:cs typeface="Courier New"/>
              </a:rPr>
              <a:t>2019:</a:t>
            </a:r>
            <a:endParaRPr sz="1600">
              <a:latin typeface="Courier New"/>
              <a:cs typeface="Courier New"/>
            </a:endParaRPr>
          </a:p>
          <a:p>
            <a:pPr marL="469900">
              <a:lnSpc>
                <a:spcPts val="1870"/>
              </a:lnSpc>
            </a:pPr>
            <a:r>
              <a:rPr dirty="0" sz="1600" spc="-5" b="1">
                <a:latin typeface="Courier New"/>
                <a:cs typeface="Courier New"/>
              </a:rPr>
              <a:t>The Eaglets Grow and Develop (13</a:t>
            </a:r>
            <a:r>
              <a:rPr dirty="0" sz="1600" spc="-65" b="1">
                <a:latin typeface="Courier New"/>
                <a:cs typeface="Courier New"/>
              </a:rPr>
              <a:t> </a:t>
            </a:r>
            <a:r>
              <a:rPr dirty="0" sz="1600" spc="-5" b="1">
                <a:latin typeface="Courier New"/>
                <a:cs typeface="Courier New"/>
              </a:rPr>
              <a:t>photos)</a:t>
            </a:r>
            <a:endParaRPr sz="1600">
              <a:latin typeface="Courier New"/>
              <a:cs typeface="Courier New"/>
            </a:endParaRPr>
          </a:p>
          <a:p>
            <a:pPr>
              <a:lnSpc>
                <a:spcPct val="100000"/>
              </a:lnSpc>
              <a:spcBef>
                <a:spcPts val="45"/>
              </a:spcBef>
            </a:pPr>
            <a:endParaRPr sz="1450">
              <a:latin typeface="Times New Roman"/>
              <a:cs typeface="Times New Roman"/>
            </a:endParaRPr>
          </a:p>
          <a:p>
            <a:pPr marL="12700">
              <a:lnSpc>
                <a:spcPts val="1864"/>
              </a:lnSpc>
            </a:pPr>
            <a:r>
              <a:rPr dirty="0" sz="1600" spc="-5" b="1">
                <a:latin typeface="Courier New"/>
                <a:cs typeface="Courier New"/>
              </a:rPr>
              <a:t>June </a:t>
            </a:r>
            <a:r>
              <a:rPr dirty="0" sz="1600" b="1">
                <a:latin typeface="Courier New"/>
                <a:cs typeface="Courier New"/>
              </a:rPr>
              <a:t>1 </a:t>
            </a:r>
            <a:r>
              <a:rPr dirty="0" sz="1600" spc="-5" b="1">
                <a:latin typeface="Courier New"/>
                <a:cs typeface="Courier New"/>
              </a:rPr>
              <a:t>to August 1,</a:t>
            </a:r>
            <a:r>
              <a:rPr dirty="0" sz="1600" spc="-30" b="1">
                <a:latin typeface="Courier New"/>
                <a:cs typeface="Courier New"/>
              </a:rPr>
              <a:t> </a:t>
            </a:r>
            <a:r>
              <a:rPr dirty="0" sz="1600" spc="-5" b="1">
                <a:latin typeface="Courier New"/>
                <a:cs typeface="Courier New"/>
              </a:rPr>
              <a:t>2019:</a:t>
            </a:r>
            <a:endParaRPr sz="1600">
              <a:latin typeface="Courier New"/>
              <a:cs typeface="Courier New"/>
            </a:endParaRPr>
          </a:p>
          <a:p>
            <a:pPr marL="927100">
              <a:lnSpc>
                <a:spcPts val="1864"/>
              </a:lnSpc>
            </a:pPr>
            <a:r>
              <a:rPr dirty="0" sz="1600" spc="-5" b="1">
                <a:latin typeface="Courier New"/>
                <a:cs typeface="Courier New"/>
              </a:rPr>
              <a:t>The Eaglets Learn to Fly (23</a:t>
            </a:r>
            <a:r>
              <a:rPr dirty="0" sz="1600" spc="-65" b="1">
                <a:latin typeface="Courier New"/>
                <a:cs typeface="Courier New"/>
              </a:rPr>
              <a:t> </a:t>
            </a:r>
            <a:r>
              <a:rPr dirty="0" sz="1600" spc="-5" b="1">
                <a:latin typeface="Courier New"/>
                <a:cs typeface="Courier New"/>
              </a:rPr>
              <a:t>photos)</a:t>
            </a:r>
            <a:endParaRPr sz="16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60324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October 28,</a:t>
            </a:r>
            <a:r>
              <a:rPr dirty="0" sz="1800" spc="-15" b="1">
                <a:latin typeface="Courier New"/>
                <a:cs typeface="Courier New"/>
              </a:rPr>
              <a:t> </a:t>
            </a:r>
            <a:r>
              <a:rPr dirty="0" sz="1800" spc="-5" b="1">
                <a:latin typeface="Courier New"/>
                <a:cs typeface="Courier New"/>
              </a:rPr>
              <a:t>2018:</a:t>
            </a:r>
            <a:endParaRPr sz="1800">
              <a:latin typeface="Courier New"/>
              <a:cs typeface="Courier New"/>
            </a:endParaRPr>
          </a:p>
          <a:p>
            <a:pPr marL="12700">
              <a:lnSpc>
                <a:spcPts val="2100"/>
              </a:lnSpc>
            </a:pPr>
            <a:r>
              <a:rPr dirty="0" sz="1800" spc="-5" b="1">
                <a:latin typeface="Courier New"/>
                <a:cs typeface="Courier New"/>
              </a:rPr>
              <a:t>Two Adult Eagles Arrive in FDR State</a:t>
            </a:r>
            <a:r>
              <a:rPr dirty="0" sz="1800" spc="-425" b="1">
                <a:latin typeface="Courier New"/>
                <a:cs typeface="Courier New"/>
              </a:rPr>
              <a:t> </a:t>
            </a:r>
            <a:r>
              <a:rPr dirty="0" sz="1800" spc="-5" b="1">
                <a:latin typeface="Courier New"/>
                <a:cs typeface="Courier New"/>
              </a:rPr>
              <a:t>Park</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10530" cy="2049780"/>
          </a:xfrm>
          <a:prstGeom prst="rect">
            <a:avLst/>
          </a:prstGeom>
        </p:spPr>
        <p:txBody>
          <a:bodyPr wrap="square" lIns="0" tIns="29845" rIns="0" bIns="0" rtlCol="0" vert="horz">
            <a:spAutoFit/>
          </a:bodyPr>
          <a:lstStyle/>
          <a:p>
            <a:pPr algn="just" marL="12700" marR="8890">
              <a:lnSpc>
                <a:spcPts val="1580"/>
              </a:lnSpc>
              <a:spcBef>
                <a:spcPts val="235"/>
              </a:spcBef>
            </a:pPr>
            <a:r>
              <a:rPr dirty="0" sz="1400" spc="-5" b="1">
                <a:latin typeface="Courier New"/>
                <a:cs typeface="Courier New"/>
              </a:rPr>
              <a:t>This was the first time any eagles were seen in FDR  State Park since August 2,</a:t>
            </a:r>
            <a:r>
              <a:rPr dirty="0" sz="1400" spc="-25" b="1">
                <a:latin typeface="Courier New"/>
                <a:cs typeface="Courier New"/>
              </a:rPr>
              <a:t> </a:t>
            </a:r>
            <a:r>
              <a:rPr dirty="0" sz="1400" spc="-5" b="1">
                <a:latin typeface="Courier New"/>
                <a:cs typeface="Courier New"/>
              </a:rPr>
              <a:t>2018.</a:t>
            </a:r>
            <a:endParaRPr sz="1400">
              <a:latin typeface="Courier New"/>
              <a:cs typeface="Courier New"/>
            </a:endParaRPr>
          </a:p>
          <a:p>
            <a:pPr>
              <a:lnSpc>
                <a:spcPct val="100000"/>
              </a:lnSpc>
              <a:spcBef>
                <a:spcPts val="50"/>
              </a:spcBef>
            </a:pPr>
            <a:endParaRPr sz="1300">
              <a:latin typeface="Times New Roman"/>
              <a:cs typeface="Times New Roman"/>
            </a:endParaRPr>
          </a:p>
          <a:p>
            <a:pPr algn="just" marL="12700" marR="5080">
              <a:lnSpc>
                <a:spcPct val="94400"/>
              </a:lnSpc>
              <a:spcBef>
                <a:spcPts val="5"/>
              </a:spcBef>
            </a:pPr>
            <a:r>
              <a:rPr dirty="0" sz="1400" spc="-5" b="1">
                <a:latin typeface="Courier New"/>
                <a:cs typeface="Courier New"/>
              </a:rPr>
              <a:t>The fall colors are fading in the background.  These two adult eagles appear to be checking out  the old nest which had been vacant since early  August.</a:t>
            </a:r>
            <a:endParaRPr sz="1400">
              <a:latin typeface="Courier New"/>
              <a:cs typeface="Courier New"/>
            </a:endParaRPr>
          </a:p>
          <a:p>
            <a:pPr>
              <a:lnSpc>
                <a:spcPct val="100000"/>
              </a:lnSpc>
              <a:spcBef>
                <a:spcPts val="15"/>
              </a:spcBef>
            </a:pPr>
            <a:endParaRPr sz="1400">
              <a:latin typeface="Times New Roman"/>
              <a:cs typeface="Times New Roman"/>
            </a:endParaRPr>
          </a:p>
          <a:p>
            <a:pPr algn="just" marL="12700" marR="6985">
              <a:lnSpc>
                <a:spcPts val="1580"/>
              </a:lnSpc>
            </a:pPr>
            <a:r>
              <a:rPr dirty="0" sz="1400" b="1">
                <a:latin typeface="Courier New"/>
                <a:cs typeface="Courier New"/>
              </a:rPr>
              <a:t>A </a:t>
            </a:r>
            <a:r>
              <a:rPr dirty="0" sz="1400" spc="-5" b="1">
                <a:latin typeface="Courier New"/>
                <a:cs typeface="Courier New"/>
              </a:rPr>
              <a:t>single adult eagle was seen in this nest on  October 31,</a:t>
            </a:r>
            <a:r>
              <a:rPr dirty="0" sz="1400" spc="-10" b="1">
                <a:latin typeface="Courier New"/>
                <a:cs typeface="Courier New"/>
              </a:rPr>
              <a:t> </a:t>
            </a:r>
            <a:r>
              <a:rPr dirty="0" sz="1400" spc="-5" b="1">
                <a:latin typeface="Courier New"/>
                <a:cs typeface="Courier New"/>
              </a:rPr>
              <a:t>2018</a:t>
            </a:r>
            <a:endParaRPr sz="1400">
              <a:latin typeface="Courier New"/>
              <a:cs typeface="Courier Ne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4450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November 12,</a:t>
            </a:r>
            <a:r>
              <a:rPr dirty="0" sz="2000" spc="-20" b="1">
                <a:latin typeface="Courier New"/>
                <a:cs typeface="Courier New"/>
              </a:rPr>
              <a:t> </a:t>
            </a:r>
            <a:r>
              <a:rPr dirty="0" sz="2000" spc="-5" b="1">
                <a:latin typeface="Courier New"/>
                <a:cs typeface="Courier New"/>
              </a:rPr>
              <a:t>2018:</a:t>
            </a:r>
            <a:endParaRPr sz="2000">
              <a:latin typeface="Courier New"/>
              <a:cs typeface="Courier New"/>
            </a:endParaRPr>
          </a:p>
          <a:p>
            <a:pPr marL="12700">
              <a:lnSpc>
                <a:spcPts val="2330"/>
              </a:lnSpc>
            </a:pPr>
            <a:r>
              <a:rPr dirty="0" sz="2000" spc="-5" b="1">
                <a:latin typeface="Courier New"/>
                <a:cs typeface="Courier New"/>
              </a:rPr>
              <a:t>One Adult Eagle Near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78779"/>
            <a:ext cx="473011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This</a:t>
            </a:r>
            <a:r>
              <a:rPr dirty="0" sz="1400" spc="185" b="1">
                <a:latin typeface="Courier New"/>
                <a:cs typeface="Courier New"/>
              </a:rPr>
              <a:t> </a:t>
            </a:r>
            <a:r>
              <a:rPr dirty="0" sz="1400" spc="-5" b="1">
                <a:latin typeface="Courier New"/>
                <a:cs typeface="Courier New"/>
              </a:rPr>
              <a:t>is</a:t>
            </a:r>
            <a:r>
              <a:rPr dirty="0" sz="1400" spc="190" b="1">
                <a:latin typeface="Courier New"/>
                <a:cs typeface="Courier New"/>
              </a:rPr>
              <a:t> </a:t>
            </a:r>
            <a:r>
              <a:rPr dirty="0" sz="1400" spc="-5" b="1">
                <a:latin typeface="Courier New"/>
                <a:cs typeface="Courier New"/>
              </a:rPr>
              <a:t>one</a:t>
            </a:r>
            <a:r>
              <a:rPr dirty="0" sz="1400" spc="190" b="1">
                <a:latin typeface="Courier New"/>
                <a:cs typeface="Courier New"/>
              </a:rPr>
              <a:t> </a:t>
            </a:r>
            <a:r>
              <a:rPr dirty="0" sz="1400" spc="-5" b="1">
                <a:latin typeface="Courier New"/>
                <a:cs typeface="Courier New"/>
              </a:rPr>
              <a:t>of</a:t>
            </a:r>
            <a:r>
              <a:rPr dirty="0" sz="1400" spc="190" b="1">
                <a:latin typeface="Courier New"/>
                <a:cs typeface="Courier New"/>
              </a:rPr>
              <a:t> </a:t>
            </a:r>
            <a:r>
              <a:rPr dirty="0" sz="1400" spc="-5" b="1">
                <a:latin typeface="Courier New"/>
                <a:cs typeface="Courier New"/>
              </a:rPr>
              <a:t>five</a:t>
            </a:r>
            <a:r>
              <a:rPr dirty="0" sz="1400" spc="190" b="1">
                <a:latin typeface="Courier New"/>
                <a:cs typeface="Courier New"/>
              </a:rPr>
              <a:t> </a:t>
            </a:r>
            <a:r>
              <a:rPr dirty="0" sz="1400" spc="-5" b="1">
                <a:latin typeface="Courier New"/>
                <a:cs typeface="Courier New"/>
              </a:rPr>
              <a:t>times</a:t>
            </a:r>
            <a:r>
              <a:rPr dirty="0" sz="1400" spc="185" b="1">
                <a:latin typeface="Courier New"/>
                <a:cs typeface="Courier New"/>
              </a:rPr>
              <a:t> </a:t>
            </a:r>
            <a:r>
              <a:rPr dirty="0" sz="1400" spc="-5" b="1">
                <a:latin typeface="Courier New"/>
                <a:cs typeface="Courier New"/>
              </a:rPr>
              <a:t>one</a:t>
            </a:r>
            <a:r>
              <a:rPr dirty="0" sz="1400" spc="190" b="1">
                <a:latin typeface="Courier New"/>
                <a:cs typeface="Courier New"/>
              </a:rPr>
              <a:t> </a:t>
            </a:r>
            <a:r>
              <a:rPr dirty="0" sz="1400" spc="-5" b="1">
                <a:latin typeface="Courier New"/>
                <a:cs typeface="Courier New"/>
              </a:rPr>
              <a:t>of</a:t>
            </a:r>
            <a:r>
              <a:rPr dirty="0" sz="1400" spc="190" b="1">
                <a:latin typeface="Courier New"/>
                <a:cs typeface="Courier New"/>
              </a:rPr>
              <a:t> </a:t>
            </a:r>
            <a:r>
              <a:rPr dirty="0" sz="1400" spc="-5" b="1">
                <a:latin typeface="Courier New"/>
                <a:cs typeface="Courier New"/>
              </a:rPr>
              <a:t>the</a:t>
            </a:r>
            <a:r>
              <a:rPr dirty="0" sz="1400" spc="190" b="1">
                <a:latin typeface="Courier New"/>
                <a:cs typeface="Courier New"/>
              </a:rPr>
              <a:t> </a:t>
            </a:r>
            <a:r>
              <a:rPr dirty="0" sz="1400" spc="-5" b="1">
                <a:latin typeface="Courier New"/>
                <a:cs typeface="Courier New"/>
              </a:rPr>
              <a:t>adult</a:t>
            </a:r>
            <a:endParaRPr sz="1400">
              <a:latin typeface="Courier New"/>
              <a:cs typeface="Courier New"/>
            </a:endParaRPr>
          </a:p>
        </p:txBody>
      </p:sp>
      <p:sp>
        <p:nvSpPr>
          <p:cNvPr id="5" name="object 5"/>
          <p:cNvSpPr txBox="1"/>
          <p:nvPr/>
        </p:nvSpPr>
        <p:spPr>
          <a:xfrm>
            <a:off x="5967730" y="5478779"/>
            <a:ext cx="66548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eagles</a:t>
            </a:r>
            <a:endParaRPr sz="1400">
              <a:latin typeface="Courier New"/>
              <a:cs typeface="Courier New"/>
            </a:endParaRPr>
          </a:p>
        </p:txBody>
      </p:sp>
      <p:sp>
        <p:nvSpPr>
          <p:cNvPr id="6" name="object 6"/>
          <p:cNvSpPr txBox="1"/>
          <p:nvPr/>
        </p:nvSpPr>
        <p:spPr>
          <a:xfrm>
            <a:off x="1131569" y="5680709"/>
            <a:ext cx="472122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was</a:t>
            </a:r>
            <a:r>
              <a:rPr dirty="0" sz="1400" spc="305" b="1">
                <a:latin typeface="Courier New"/>
                <a:cs typeface="Courier New"/>
              </a:rPr>
              <a:t> </a:t>
            </a:r>
            <a:r>
              <a:rPr dirty="0" sz="1400" spc="-5" b="1">
                <a:latin typeface="Courier New"/>
                <a:cs typeface="Courier New"/>
              </a:rPr>
              <a:t>seen</a:t>
            </a:r>
            <a:r>
              <a:rPr dirty="0" sz="1400" spc="310" b="1">
                <a:latin typeface="Courier New"/>
                <a:cs typeface="Courier New"/>
              </a:rPr>
              <a:t> </a:t>
            </a:r>
            <a:r>
              <a:rPr dirty="0" sz="1400" spc="-5" b="1">
                <a:latin typeface="Courier New"/>
                <a:cs typeface="Courier New"/>
              </a:rPr>
              <a:t>on</a:t>
            </a:r>
            <a:r>
              <a:rPr dirty="0" sz="1400" spc="305" b="1">
                <a:latin typeface="Courier New"/>
                <a:cs typeface="Courier New"/>
              </a:rPr>
              <a:t> </a:t>
            </a:r>
            <a:r>
              <a:rPr dirty="0" sz="1400" spc="-5" b="1">
                <a:latin typeface="Courier New"/>
                <a:cs typeface="Courier New"/>
              </a:rPr>
              <a:t>the</a:t>
            </a:r>
            <a:r>
              <a:rPr dirty="0" sz="1400" spc="310" b="1">
                <a:latin typeface="Courier New"/>
                <a:cs typeface="Courier New"/>
              </a:rPr>
              <a:t> </a:t>
            </a:r>
            <a:r>
              <a:rPr dirty="0" sz="1400" spc="-5" b="1">
                <a:latin typeface="Courier New"/>
                <a:cs typeface="Courier New"/>
              </a:rPr>
              <a:t>far</a:t>
            </a:r>
            <a:r>
              <a:rPr dirty="0" sz="1400" spc="305" b="1">
                <a:latin typeface="Courier New"/>
                <a:cs typeface="Courier New"/>
              </a:rPr>
              <a:t> </a:t>
            </a:r>
            <a:r>
              <a:rPr dirty="0" sz="1400" spc="-5" b="1">
                <a:latin typeface="Courier New"/>
                <a:cs typeface="Courier New"/>
              </a:rPr>
              <a:t>side</a:t>
            </a:r>
            <a:r>
              <a:rPr dirty="0" sz="1400" spc="310" b="1">
                <a:latin typeface="Courier New"/>
                <a:cs typeface="Courier New"/>
              </a:rPr>
              <a:t> </a:t>
            </a:r>
            <a:r>
              <a:rPr dirty="0" sz="1400" spc="-5" b="1">
                <a:latin typeface="Courier New"/>
                <a:cs typeface="Courier New"/>
              </a:rPr>
              <a:t>of</a:t>
            </a:r>
            <a:r>
              <a:rPr dirty="0" sz="1400" spc="305" b="1">
                <a:latin typeface="Courier New"/>
                <a:cs typeface="Courier New"/>
              </a:rPr>
              <a:t> </a:t>
            </a:r>
            <a:r>
              <a:rPr dirty="0" sz="1400" spc="-5" b="1">
                <a:latin typeface="Courier New"/>
                <a:cs typeface="Courier New"/>
              </a:rPr>
              <a:t>Mohansic</a:t>
            </a:r>
            <a:r>
              <a:rPr dirty="0" sz="1400" spc="310" b="1">
                <a:latin typeface="Courier New"/>
                <a:cs typeface="Courier New"/>
              </a:rPr>
              <a:t> </a:t>
            </a:r>
            <a:r>
              <a:rPr dirty="0" sz="1400" spc="-5" b="1">
                <a:latin typeface="Courier New"/>
                <a:cs typeface="Courier New"/>
              </a:rPr>
              <a:t>Lake</a:t>
            </a:r>
            <a:endParaRPr sz="1400">
              <a:latin typeface="Courier New"/>
              <a:cs typeface="Courier New"/>
            </a:endParaRPr>
          </a:p>
        </p:txBody>
      </p:sp>
      <p:sp>
        <p:nvSpPr>
          <p:cNvPr id="7" name="object 7"/>
          <p:cNvSpPr txBox="1"/>
          <p:nvPr/>
        </p:nvSpPr>
        <p:spPr>
          <a:xfrm>
            <a:off x="5973775" y="5680709"/>
            <a:ext cx="66548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during</a:t>
            </a:r>
            <a:endParaRPr sz="1400">
              <a:latin typeface="Courier New"/>
              <a:cs typeface="Courier New"/>
            </a:endParaRPr>
          </a:p>
        </p:txBody>
      </p:sp>
      <p:sp>
        <p:nvSpPr>
          <p:cNvPr id="8" name="object 8"/>
          <p:cNvSpPr txBox="1"/>
          <p:nvPr/>
        </p:nvSpPr>
        <p:spPr>
          <a:xfrm>
            <a:off x="1131569" y="5881370"/>
            <a:ext cx="5509260" cy="144653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November 2019, including sightings on November 12,  13, 14, 18, and 24. In most of these cases, the  eagle was not in or near the nest. Never more than  one eagle was seen at any time in</a:t>
            </a:r>
            <a:r>
              <a:rPr dirty="0" sz="1400" spc="-35" b="1">
                <a:latin typeface="Courier New"/>
                <a:cs typeface="Courier New"/>
              </a:rPr>
              <a:t> </a:t>
            </a:r>
            <a:r>
              <a:rPr dirty="0" sz="1400" spc="-5" b="1">
                <a:latin typeface="Courier New"/>
                <a:cs typeface="Courier New"/>
              </a:rPr>
              <a:t>November.</a:t>
            </a:r>
            <a:endParaRPr sz="1400">
              <a:latin typeface="Courier New"/>
              <a:cs typeface="Courier New"/>
            </a:endParaRPr>
          </a:p>
          <a:p>
            <a:pPr>
              <a:lnSpc>
                <a:spcPct val="100000"/>
              </a:lnSpc>
              <a:spcBef>
                <a:spcPts val="50"/>
              </a:spcBef>
            </a:pPr>
            <a:endParaRPr sz="1250">
              <a:latin typeface="Times New Roman"/>
              <a:cs typeface="Times New Roman"/>
            </a:endParaRPr>
          </a:p>
          <a:p>
            <a:pPr algn="just" marL="12700">
              <a:lnSpc>
                <a:spcPts val="1630"/>
              </a:lnSpc>
            </a:pPr>
            <a:r>
              <a:rPr dirty="0" sz="1400" spc="-5" b="1">
                <a:latin typeface="Courier New"/>
                <a:cs typeface="Courier New"/>
              </a:rPr>
              <a:t>An empty nest was observed on November 1, 2, 3,</a:t>
            </a:r>
            <a:r>
              <a:rPr dirty="0" sz="1400" spc="-50" b="1">
                <a:latin typeface="Courier New"/>
                <a:cs typeface="Courier New"/>
              </a:rPr>
              <a:t> </a:t>
            </a:r>
            <a:r>
              <a:rPr dirty="0" sz="1400" spc="-5" b="1">
                <a:latin typeface="Courier New"/>
                <a:cs typeface="Courier New"/>
              </a:rPr>
              <a:t>4,</a:t>
            </a:r>
            <a:endParaRPr sz="1400">
              <a:latin typeface="Courier New"/>
              <a:cs typeface="Courier New"/>
            </a:endParaRPr>
          </a:p>
          <a:p>
            <a:pPr algn="just" marL="12700">
              <a:lnSpc>
                <a:spcPts val="1630"/>
              </a:lnSpc>
            </a:pPr>
            <a:r>
              <a:rPr dirty="0" sz="1400" spc="-5" b="1">
                <a:latin typeface="Courier New"/>
                <a:cs typeface="Courier New"/>
              </a:rPr>
              <a:t>7, 11, 17, 22, 24, 25, 26, 27, and</a:t>
            </a:r>
            <a:r>
              <a:rPr dirty="0" sz="1400" spc="-30" b="1">
                <a:latin typeface="Courier New"/>
                <a:cs typeface="Courier New"/>
              </a:rPr>
              <a:t> </a:t>
            </a:r>
            <a:r>
              <a:rPr dirty="0" sz="1400" spc="-5" b="1">
                <a:latin typeface="Courier New"/>
                <a:cs typeface="Courier New"/>
              </a:rPr>
              <a:t>29.</a:t>
            </a:r>
            <a:endParaRPr sz="1400">
              <a:latin typeface="Courier New"/>
              <a:cs typeface="Courier New"/>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2926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December 9, 2018: Love</a:t>
            </a:r>
            <a:r>
              <a:rPr dirty="0" sz="2000" spc="-85" b="1">
                <a:latin typeface="Courier New"/>
                <a:cs typeface="Courier New"/>
              </a:rPr>
              <a:t> </a:t>
            </a:r>
            <a:r>
              <a:rPr dirty="0" sz="2000" spc="-5" b="1">
                <a:latin typeface="Courier New"/>
                <a:cs typeface="Courier New"/>
              </a:rPr>
              <a:t>Birds</a:t>
            </a:r>
            <a:endParaRPr sz="2000">
              <a:latin typeface="Courier New"/>
              <a:cs typeface="Courier New"/>
            </a:endParaRPr>
          </a:p>
        </p:txBody>
      </p:sp>
      <p:sp>
        <p:nvSpPr>
          <p:cNvPr id="3" name="object 3"/>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219700"/>
            <a:ext cx="5508625"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Unlike November, two adult eagles were seen close  to one another many times during December 2018,  including this example seen on December</a:t>
            </a:r>
            <a:r>
              <a:rPr dirty="0" sz="1400" spc="-35" b="1">
                <a:latin typeface="Courier New"/>
                <a:cs typeface="Courier New"/>
              </a:rPr>
              <a:t> </a:t>
            </a:r>
            <a:r>
              <a:rPr dirty="0" sz="1400" spc="-5" b="1">
                <a:latin typeface="Courier New"/>
                <a:cs typeface="Courier New"/>
              </a:rPr>
              <a:t>9.</a:t>
            </a:r>
            <a:endParaRPr sz="1400">
              <a:latin typeface="Courier New"/>
              <a:cs typeface="Courier New"/>
            </a:endParaRPr>
          </a:p>
        </p:txBody>
      </p:sp>
      <p:sp>
        <p:nvSpPr>
          <p:cNvPr id="5" name="object 5"/>
          <p:cNvSpPr txBox="1"/>
          <p:nvPr/>
        </p:nvSpPr>
        <p:spPr>
          <a:xfrm>
            <a:off x="5837402" y="6024879"/>
            <a:ext cx="803910" cy="238760"/>
          </a:xfrm>
          <a:prstGeom prst="rect">
            <a:avLst/>
          </a:prstGeom>
        </p:spPr>
        <p:txBody>
          <a:bodyPr wrap="square" lIns="0" tIns="12700" rIns="0" bIns="0" rtlCol="0" vert="horz">
            <a:spAutoFit/>
          </a:bodyPr>
          <a:lstStyle/>
          <a:p>
            <a:pPr marL="12700">
              <a:lnSpc>
                <a:spcPct val="100000"/>
              </a:lnSpc>
              <a:spcBef>
                <a:spcPts val="100"/>
              </a:spcBef>
              <a:tabLst>
                <a:tab pos="470534" algn="l"/>
              </a:tabLst>
            </a:pPr>
            <a:r>
              <a:rPr dirty="0" sz="1400" spc="-5" b="1">
                <a:latin typeface="Courier New"/>
                <a:cs typeface="Courier New"/>
              </a:rPr>
              <a:t>o</a:t>
            </a:r>
            <a:r>
              <a:rPr dirty="0" sz="1400" b="1">
                <a:latin typeface="Courier New"/>
                <a:cs typeface="Courier New"/>
              </a:rPr>
              <a:t>f	</a:t>
            </a:r>
            <a:r>
              <a:rPr dirty="0" sz="1400" spc="-5" b="1">
                <a:latin typeface="Courier New"/>
                <a:cs typeface="Courier New"/>
              </a:rPr>
              <a:t>the</a:t>
            </a:r>
            <a:endParaRPr sz="1400">
              <a:latin typeface="Courier New"/>
              <a:cs typeface="Courier New"/>
            </a:endParaRPr>
          </a:p>
        </p:txBody>
      </p:sp>
      <p:sp>
        <p:nvSpPr>
          <p:cNvPr id="6" name="object 6"/>
          <p:cNvSpPr txBox="1"/>
          <p:nvPr/>
        </p:nvSpPr>
        <p:spPr>
          <a:xfrm>
            <a:off x="1131569" y="6024879"/>
            <a:ext cx="4485640" cy="440690"/>
          </a:xfrm>
          <a:prstGeom prst="rect">
            <a:avLst/>
          </a:prstGeom>
        </p:spPr>
        <p:txBody>
          <a:bodyPr wrap="square" lIns="0" tIns="28575" rIns="0" bIns="0" rtlCol="0" vert="horz">
            <a:spAutoFit/>
          </a:bodyPr>
          <a:lstStyle/>
          <a:p>
            <a:pPr marL="12700" marR="5080">
              <a:lnSpc>
                <a:spcPts val="1590"/>
              </a:lnSpc>
              <a:spcBef>
                <a:spcPts val="225"/>
              </a:spcBef>
              <a:tabLst>
                <a:tab pos="791845" algn="l"/>
                <a:tab pos="1676400" algn="l"/>
                <a:tab pos="2349500" algn="l"/>
                <a:tab pos="2807970" algn="l"/>
                <a:tab pos="3267075" algn="l"/>
                <a:tab pos="3938904" algn="l"/>
              </a:tabLst>
            </a:pPr>
            <a:r>
              <a:rPr dirty="0" sz="1400" spc="-5" b="1">
                <a:latin typeface="Courier New"/>
                <a:cs typeface="Courier New"/>
              </a:rPr>
              <a:t>Thes</a:t>
            </a:r>
            <a:r>
              <a:rPr dirty="0" sz="1400" b="1">
                <a:latin typeface="Courier New"/>
                <a:cs typeface="Courier New"/>
              </a:rPr>
              <a:t>e	</a:t>
            </a:r>
            <a:r>
              <a:rPr dirty="0" sz="1400" spc="-5" b="1">
                <a:latin typeface="Courier New"/>
                <a:cs typeface="Courier New"/>
              </a:rPr>
              <a:t>eagle</a:t>
            </a:r>
            <a:r>
              <a:rPr dirty="0" sz="1400" b="1">
                <a:latin typeface="Courier New"/>
                <a:cs typeface="Courier New"/>
              </a:rPr>
              <a:t>s	</a:t>
            </a:r>
            <a:r>
              <a:rPr dirty="0" sz="1400" spc="-5" b="1">
                <a:latin typeface="Courier New"/>
                <a:cs typeface="Courier New"/>
              </a:rPr>
              <a:t>see</a:t>
            </a:r>
            <a:r>
              <a:rPr dirty="0" sz="1400" b="1">
                <a:latin typeface="Courier New"/>
                <a:cs typeface="Courier New"/>
              </a:rPr>
              <a:t>m	</a:t>
            </a:r>
            <a:r>
              <a:rPr dirty="0" sz="1400" spc="-5" b="1">
                <a:latin typeface="Courier New"/>
                <a:cs typeface="Courier New"/>
              </a:rPr>
              <a:t>t</a:t>
            </a:r>
            <a:r>
              <a:rPr dirty="0" sz="1400" b="1">
                <a:latin typeface="Courier New"/>
                <a:cs typeface="Courier New"/>
              </a:rPr>
              <a:t>o	</a:t>
            </a:r>
            <a:r>
              <a:rPr dirty="0" sz="1400" spc="-5" b="1">
                <a:latin typeface="Courier New"/>
                <a:cs typeface="Courier New"/>
              </a:rPr>
              <a:t>b</a:t>
            </a:r>
            <a:r>
              <a:rPr dirty="0" sz="1400" b="1">
                <a:latin typeface="Courier New"/>
                <a:cs typeface="Courier New"/>
              </a:rPr>
              <a:t>e	</a:t>
            </a:r>
            <a:r>
              <a:rPr dirty="0" sz="1400" spc="-5" b="1">
                <a:latin typeface="Courier New"/>
                <a:cs typeface="Courier New"/>
              </a:rPr>
              <a:t>wel</a:t>
            </a:r>
            <a:r>
              <a:rPr dirty="0" sz="1400" b="1">
                <a:latin typeface="Courier New"/>
                <a:cs typeface="Courier New"/>
              </a:rPr>
              <a:t>l	</a:t>
            </a:r>
            <a:r>
              <a:rPr dirty="0" sz="1400" spc="-5" b="1">
                <a:latin typeface="Courier New"/>
                <a:cs typeface="Courier New"/>
              </a:rPr>
              <a:t>aware  importance of the nearby</a:t>
            </a:r>
            <a:r>
              <a:rPr dirty="0" sz="1400" spc="-2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374005"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December 17, 2018: Frozen Mohansic</a:t>
            </a:r>
            <a:r>
              <a:rPr dirty="0" sz="1800" spc="-80" b="1">
                <a:latin typeface="Courier New"/>
                <a:cs typeface="Courier New"/>
              </a:rPr>
              <a:t> </a:t>
            </a:r>
            <a:r>
              <a:rPr dirty="0" sz="1800" spc="-5" b="1">
                <a:latin typeface="Courier New"/>
                <a:cs typeface="Courier New"/>
              </a:rPr>
              <a:t>Lake</a:t>
            </a:r>
            <a:endParaRPr sz="1800">
              <a:latin typeface="Courier New"/>
              <a:cs typeface="Courier New"/>
            </a:endParaRPr>
          </a:p>
        </p:txBody>
      </p:sp>
      <p:sp>
        <p:nvSpPr>
          <p:cNvPr id="3" name="object 3"/>
          <p:cNvSpPr/>
          <p:nvPr/>
        </p:nvSpPr>
        <p:spPr>
          <a:xfrm>
            <a:off x="1143000" y="1374139"/>
            <a:ext cx="5486400" cy="365759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191759"/>
            <a:ext cx="236601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This is one of</a:t>
            </a:r>
            <a:r>
              <a:rPr dirty="0" sz="1400" spc="720" b="1">
                <a:latin typeface="Courier New"/>
                <a:cs typeface="Courier New"/>
              </a:rPr>
              <a:t> </a:t>
            </a:r>
            <a:r>
              <a:rPr dirty="0" sz="1400" spc="-5" b="1">
                <a:latin typeface="Courier New"/>
                <a:cs typeface="Courier New"/>
              </a:rPr>
              <a:t>seven</a:t>
            </a:r>
            <a:endParaRPr sz="1400">
              <a:latin typeface="Courier New"/>
              <a:cs typeface="Courier New"/>
            </a:endParaRPr>
          </a:p>
        </p:txBody>
      </p:sp>
      <p:sp>
        <p:nvSpPr>
          <p:cNvPr id="5" name="object 5"/>
          <p:cNvSpPr txBox="1"/>
          <p:nvPr/>
        </p:nvSpPr>
        <p:spPr>
          <a:xfrm>
            <a:off x="3630548" y="5191759"/>
            <a:ext cx="220789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photos of the</a:t>
            </a:r>
            <a:r>
              <a:rPr dirty="0" sz="1400" spc="305" b="1">
                <a:latin typeface="Courier New"/>
                <a:cs typeface="Courier New"/>
              </a:rPr>
              <a:t> </a:t>
            </a:r>
            <a:r>
              <a:rPr dirty="0" sz="1400" spc="-5" b="1">
                <a:latin typeface="Courier New"/>
                <a:cs typeface="Courier New"/>
              </a:rPr>
              <a:t>adult</a:t>
            </a:r>
            <a:endParaRPr sz="1400">
              <a:latin typeface="Courier New"/>
              <a:cs typeface="Courier New"/>
            </a:endParaRPr>
          </a:p>
        </p:txBody>
      </p:sp>
      <p:sp>
        <p:nvSpPr>
          <p:cNvPr id="6" name="object 6"/>
          <p:cNvSpPr txBox="1"/>
          <p:nvPr/>
        </p:nvSpPr>
        <p:spPr>
          <a:xfrm>
            <a:off x="5971108" y="5191759"/>
            <a:ext cx="66548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eagles</a:t>
            </a:r>
            <a:endParaRPr sz="1400">
              <a:latin typeface="Courier New"/>
              <a:cs typeface="Courier New"/>
            </a:endParaRPr>
          </a:p>
        </p:txBody>
      </p:sp>
      <p:sp>
        <p:nvSpPr>
          <p:cNvPr id="7" name="object 7"/>
          <p:cNvSpPr txBox="1"/>
          <p:nvPr/>
        </p:nvSpPr>
        <p:spPr>
          <a:xfrm>
            <a:off x="1131569" y="5392420"/>
            <a:ext cx="236283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walking on the</a:t>
            </a:r>
            <a:r>
              <a:rPr dirty="0" sz="1400" spc="680" b="1">
                <a:latin typeface="Courier New"/>
                <a:cs typeface="Courier New"/>
              </a:rPr>
              <a:t> </a:t>
            </a:r>
            <a:r>
              <a:rPr dirty="0" sz="1400" spc="-5" b="1">
                <a:latin typeface="Courier New"/>
                <a:cs typeface="Courier New"/>
              </a:rPr>
              <a:t>frozen</a:t>
            </a:r>
            <a:endParaRPr sz="1400">
              <a:latin typeface="Courier New"/>
              <a:cs typeface="Courier New"/>
            </a:endParaRPr>
          </a:p>
        </p:txBody>
      </p:sp>
      <p:sp>
        <p:nvSpPr>
          <p:cNvPr id="8" name="object 8"/>
          <p:cNvSpPr txBox="1"/>
          <p:nvPr/>
        </p:nvSpPr>
        <p:spPr>
          <a:xfrm>
            <a:off x="3606901" y="5392420"/>
            <a:ext cx="303466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surface of Mohansic Lake</a:t>
            </a:r>
            <a:r>
              <a:rPr dirty="0" sz="1400" spc="100" b="1">
                <a:latin typeface="Courier New"/>
                <a:cs typeface="Courier New"/>
              </a:rPr>
              <a:t> </a:t>
            </a:r>
            <a:r>
              <a:rPr dirty="0" sz="1400" spc="-5" b="1">
                <a:latin typeface="Courier New"/>
                <a:cs typeface="Courier New"/>
              </a:rPr>
              <a:t>in</a:t>
            </a:r>
            <a:endParaRPr sz="1400">
              <a:latin typeface="Courier New"/>
              <a:cs typeface="Courier New"/>
            </a:endParaRPr>
          </a:p>
        </p:txBody>
      </p:sp>
      <p:sp>
        <p:nvSpPr>
          <p:cNvPr id="9" name="object 9"/>
          <p:cNvSpPr txBox="1"/>
          <p:nvPr/>
        </p:nvSpPr>
        <p:spPr>
          <a:xfrm>
            <a:off x="3685667" y="5594350"/>
            <a:ext cx="295465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stayed close together,</a:t>
            </a:r>
            <a:r>
              <a:rPr dirty="0" sz="1400" spc="305" b="1">
                <a:latin typeface="Courier New"/>
                <a:cs typeface="Courier New"/>
              </a:rPr>
              <a:t> </a:t>
            </a:r>
            <a:r>
              <a:rPr dirty="0" sz="1400" spc="-5" b="1">
                <a:latin typeface="Courier New"/>
                <a:cs typeface="Courier New"/>
              </a:rPr>
              <a:t>but</a:t>
            </a:r>
            <a:endParaRPr sz="1400">
              <a:latin typeface="Courier New"/>
              <a:cs typeface="Courier New"/>
            </a:endParaRPr>
          </a:p>
        </p:txBody>
      </p:sp>
      <p:sp>
        <p:nvSpPr>
          <p:cNvPr id="10" name="object 10"/>
          <p:cNvSpPr txBox="1"/>
          <p:nvPr/>
        </p:nvSpPr>
        <p:spPr>
          <a:xfrm>
            <a:off x="1131569" y="5594350"/>
            <a:ext cx="2421255" cy="439420"/>
          </a:xfrm>
          <a:prstGeom prst="rect">
            <a:avLst/>
          </a:prstGeom>
        </p:spPr>
        <p:txBody>
          <a:bodyPr wrap="square" lIns="0" tIns="29845" rIns="0" bIns="0" rtlCol="0" vert="horz">
            <a:spAutoFit/>
          </a:bodyPr>
          <a:lstStyle/>
          <a:p>
            <a:pPr marL="12700" marR="5080">
              <a:lnSpc>
                <a:spcPts val="1580"/>
              </a:lnSpc>
              <a:spcBef>
                <a:spcPts val="235"/>
              </a:spcBef>
              <a:tabLst>
                <a:tab pos="1289685" algn="l"/>
              </a:tabLst>
            </a:pPr>
            <a:r>
              <a:rPr dirty="0" sz="1400" spc="-5" b="1">
                <a:latin typeface="Courier New"/>
                <a:cs typeface="Courier New"/>
              </a:rPr>
              <a:t>December.	The eagles  they were not</a:t>
            </a:r>
            <a:r>
              <a:rPr dirty="0" sz="1400" spc="-55" b="1">
                <a:latin typeface="Courier New"/>
                <a:cs typeface="Courier New"/>
              </a:rPr>
              <a:t> </a:t>
            </a:r>
            <a:r>
              <a:rPr dirty="0" sz="1400" spc="-5" b="1">
                <a:latin typeface="Courier New"/>
                <a:cs typeface="Courier New"/>
              </a:rPr>
              <a:t>happy.</a:t>
            </a:r>
            <a:endParaRPr sz="1400">
              <a:latin typeface="Courier New"/>
              <a:cs typeface="Courier New"/>
            </a:endParaRPr>
          </a:p>
        </p:txBody>
      </p:sp>
      <p:sp>
        <p:nvSpPr>
          <p:cNvPr id="11" name="object 11"/>
          <p:cNvSpPr txBox="1"/>
          <p:nvPr/>
        </p:nvSpPr>
        <p:spPr>
          <a:xfrm>
            <a:off x="1131569" y="6197600"/>
            <a:ext cx="550862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At one point, one of them flapped its wings and  rose </a:t>
            </a:r>
            <a:r>
              <a:rPr dirty="0" sz="1400" b="1">
                <a:latin typeface="Courier New"/>
                <a:cs typeface="Courier New"/>
              </a:rPr>
              <a:t>a </a:t>
            </a:r>
            <a:r>
              <a:rPr dirty="0" sz="1400" spc="-5" b="1">
                <a:latin typeface="Courier New"/>
                <a:cs typeface="Courier New"/>
              </a:rPr>
              <a:t>few feet into the air before folding its  wings and dropping back onto the ice. It looked  like it was trying to break through the ice, but it  failed.</a:t>
            </a:r>
            <a:endParaRPr sz="1400">
              <a:latin typeface="Courier New"/>
              <a:cs typeface="Courier New"/>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3594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December 28, 2018: Eagle on </a:t>
            </a:r>
            <a:r>
              <a:rPr dirty="0" sz="2000" b="1">
                <a:latin typeface="Courier New"/>
                <a:cs typeface="Courier New"/>
              </a:rPr>
              <a:t>a</a:t>
            </a:r>
            <a:r>
              <a:rPr dirty="0" sz="2000" spc="-80" b="1">
                <a:latin typeface="Courier New"/>
                <a:cs typeface="Courier New"/>
              </a:rPr>
              <a:t> </a:t>
            </a:r>
            <a:r>
              <a:rPr dirty="0" sz="2000" spc="-5" b="1">
                <a:latin typeface="Courier New"/>
                <a:cs typeface="Courier New"/>
              </a:rPr>
              <a:t>Perch</a:t>
            </a:r>
            <a:endParaRPr sz="2000">
              <a:latin typeface="Courier New"/>
              <a:cs typeface="Courier New"/>
            </a:endParaRPr>
          </a:p>
        </p:txBody>
      </p:sp>
      <p:sp>
        <p:nvSpPr>
          <p:cNvPr id="3" name="object 3"/>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219700"/>
            <a:ext cx="550989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Although the two eagles frequently appeared  together, sometimes they were seen perched solo.  This photo was taken on </a:t>
            </a:r>
            <a:r>
              <a:rPr dirty="0" sz="1400" b="1">
                <a:latin typeface="Courier New"/>
                <a:cs typeface="Courier New"/>
              </a:rPr>
              <a:t>a </a:t>
            </a:r>
            <a:r>
              <a:rPr dirty="0" sz="1400" spc="-5" b="1">
                <a:latin typeface="Courier New"/>
                <a:cs typeface="Courier New"/>
              </a:rPr>
              <a:t>foggy day and it required  adjustment of the brightness and contrast to pull  the eagle out of the murky original</a:t>
            </a:r>
            <a:r>
              <a:rPr dirty="0" sz="1400" spc="-35" b="1">
                <a:latin typeface="Courier New"/>
                <a:cs typeface="Courier New"/>
              </a:rPr>
              <a:t> </a:t>
            </a:r>
            <a:r>
              <a:rPr dirty="0" sz="1400" spc="-5" b="1">
                <a:latin typeface="Courier New"/>
                <a:cs typeface="Courier New"/>
              </a:rPr>
              <a:t>photo.</a:t>
            </a:r>
            <a:endParaRPr sz="1400">
              <a:latin typeface="Courier New"/>
              <a:cs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2045970" y="1414780"/>
            <a:ext cx="3683000" cy="499109"/>
          </a:xfrm>
          <a:prstGeom prst="rect">
            <a:avLst/>
          </a:prstGeom>
        </p:spPr>
        <p:txBody>
          <a:bodyPr wrap="square" lIns="0" tIns="31750" rIns="0" bIns="0" rtlCol="0" vert="horz">
            <a:spAutoFit/>
          </a:bodyPr>
          <a:lstStyle/>
          <a:p>
            <a:pPr marL="1109980" marR="5080" indent="-109728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a:t>
            </a:r>
            <a:r>
              <a:rPr dirty="0" sz="1600" spc="-15" b="1">
                <a:latin typeface="Courier New"/>
                <a:cs typeface="Courier New"/>
              </a:rPr>
              <a:t> </a:t>
            </a:r>
            <a:r>
              <a:rPr dirty="0" sz="1600" spc="-5" b="1">
                <a:latin typeface="Courier New"/>
                <a:cs typeface="Courier New"/>
              </a:rPr>
              <a:t>NY</a:t>
            </a:r>
            <a:endParaRPr sz="1600">
              <a:latin typeface="Courier New"/>
              <a:cs typeface="Courier New"/>
            </a:endParaRPr>
          </a:p>
        </p:txBody>
      </p:sp>
      <p:sp>
        <p:nvSpPr>
          <p:cNvPr id="4" name="object 4"/>
          <p:cNvSpPr txBox="1"/>
          <p:nvPr/>
        </p:nvSpPr>
        <p:spPr>
          <a:xfrm>
            <a:off x="1131569" y="2542540"/>
            <a:ext cx="4780280" cy="896619"/>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January </a:t>
            </a:r>
            <a:r>
              <a:rPr dirty="0" sz="1800" b="1">
                <a:latin typeface="Courier New"/>
                <a:cs typeface="Courier New"/>
              </a:rPr>
              <a:t>3 </a:t>
            </a:r>
            <a:r>
              <a:rPr dirty="0" sz="1800" spc="-5" b="1">
                <a:latin typeface="Courier New"/>
                <a:cs typeface="Courier New"/>
              </a:rPr>
              <a:t>to February 17,</a:t>
            </a:r>
            <a:r>
              <a:rPr dirty="0" sz="1800" spc="-55" b="1">
                <a:latin typeface="Courier New"/>
                <a:cs typeface="Courier New"/>
              </a:rPr>
              <a:t> </a:t>
            </a:r>
            <a:r>
              <a:rPr dirty="0" sz="1800" spc="-5" b="1">
                <a:latin typeface="Courier New"/>
                <a:cs typeface="Courier New"/>
              </a:rPr>
              <a:t>2019:</a:t>
            </a:r>
            <a:endParaRPr sz="1800">
              <a:latin typeface="Courier New"/>
              <a:cs typeface="Courier New"/>
            </a:endParaRPr>
          </a:p>
          <a:p>
            <a:pPr>
              <a:lnSpc>
                <a:spcPct val="100000"/>
              </a:lnSpc>
              <a:spcBef>
                <a:spcPts val="35"/>
              </a:spcBef>
            </a:pPr>
            <a:endParaRPr sz="1550">
              <a:latin typeface="Times New Roman"/>
              <a:cs typeface="Times New Roman"/>
            </a:endParaRPr>
          </a:p>
          <a:p>
            <a:pPr marL="743585">
              <a:lnSpc>
                <a:spcPct val="100000"/>
              </a:lnSpc>
            </a:pPr>
            <a:r>
              <a:rPr dirty="0" sz="2400" spc="-5" b="1">
                <a:latin typeface="Courier New"/>
                <a:cs typeface="Courier New"/>
              </a:rPr>
              <a:t>Love Birds (11</a:t>
            </a:r>
            <a:r>
              <a:rPr dirty="0" sz="2400" spc="-90" b="1">
                <a:latin typeface="Courier New"/>
                <a:cs typeface="Courier New"/>
              </a:rPr>
              <a:t> </a:t>
            </a:r>
            <a:r>
              <a:rPr dirty="0" sz="2400" spc="-5" b="1">
                <a:latin typeface="Courier New"/>
                <a:cs typeface="Courier New"/>
              </a:rPr>
              <a:t>photos)</a:t>
            </a:r>
            <a:endParaRPr sz="24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1402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January 3, 2019: Love</a:t>
            </a:r>
            <a:r>
              <a:rPr dirty="0" sz="2000" spc="-85" b="1">
                <a:latin typeface="Courier New"/>
                <a:cs typeface="Courier New"/>
              </a:rPr>
              <a:t> </a:t>
            </a:r>
            <a:r>
              <a:rPr dirty="0" sz="2000" spc="-5" b="1">
                <a:latin typeface="Courier New"/>
                <a:cs typeface="Courier New"/>
              </a:rPr>
              <a:t>Birds</a:t>
            </a:r>
            <a:endParaRPr sz="2000">
              <a:latin typeface="Courier New"/>
              <a:cs typeface="Courier New"/>
            </a:endParaRPr>
          </a:p>
        </p:txBody>
      </p:sp>
      <p:sp>
        <p:nvSpPr>
          <p:cNvPr id="3" name="object 3"/>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5529453" y="5219700"/>
            <a:ext cx="111125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spending</a:t>
            </a:r>
            <a:r>
              <a:rPr dirty="0" sz="1400" spc="60" b="1">
                <a:latin typeface="Courier New"/>
                <a:cs typeface="Courier New"/>
              </a:rPr>
              <a:t> </a:t>
            </a:r>
            <a:r>
              <a:rPr dirty="0" sz="1400" b="1">
                <a:latin typeface="Courier New"/>
                <a:cs typeface="Courier New"/>
              </a:rPr>
              <a:t>a</a:t>
            </a:r>
            <a:endParaRPr sz="1400">
              <a:latin typeface="Courier New"/>
              <a:cs typeface="Courier New"/>
            </a:endParaRPr>
          </a:p>
        </p:txBody>
      </p:sp>
      <p:sp>
        <p:nvSpPr>
          <p:cNvPr id="5" name="object 5"/>
          <p:cNvSpPr txBox="1"/>
          <p:nvPr/>
        </p:nvSpPr>
        <p:spPr>
          <a:xfrm>
            <a:off x="1131569" y="5219700"/>
            <a:ext cx="4298315" cy="440690"/>
          </a:xfrm>
          <a:prstGeom prst="rect">
            <a:avLst/>
          </a:prstGeom>
        </p:spPr>
        <p:txBody>
          <a:bodyPr wrap="square" lIns="0" tIns="28575" rIns="0" bIns="0" rtlCol="0" vert="horz">
            <a:spAutoFit/>
          </a:bodyPr>
          <a:lstStyle/>
          <a:p>
            <a:pPr marL="12700" marR="5080">
              <a:lnSpc>
                <a:spcPts val="1590"/>
              </a:lnSpc>
              <a:spcBef>
                <a:spcPts val="225"/>
              </a:spcBef>
            </a:pPr>
            <a:r>
              <a:rPr dirty="0" sz="1400" spc="-5" b="1">
                <a:latin typeface="Courier New"/>
                <a:cs typeface="Courier New"/>
              </a:rPr>
              <a:t>By January, these two adult eagles were  lot of time close</a:t>
            </a:r>
            <a:r>
              <a:rPr dirty="0" sz="1400" spc="-25" b="1">
                <a:latin typeface="Courier New"/>
                <a:cs typeface="Courier New"/>
              </a:rPr>
              <a:t> </a:t>
            </a:r>
            <a:r>
              <a:rPr dirty="0" sz="1400" spc="-5" b="1">
                <a:latin typeface="Courier New"/>
                <a:cs typeface="Courier New"/>
              </a:rPr>
              <a:t>together.</a:t>
            </a:r>
            <a:endParaRPr sz="1400">
              <a:latin typeface="Courier New"/>
              <a:cs typeface="Courier New"/>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2926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January 15, 2019: Love</a:t>
            </a:r>
            <a:r>
              <a:rPr dirty="0" sz="2000" spc="-85" b="1">
                <a:latin typeface="Courier New"/>
                <a:cs typeface="Courier New"/>
              </a:rPr>
              <a:t> </a:t>
            </a:r>
            <a:r>
              <a:rPr dirty="0" sz="2000" spc="-5" b="1">
                <a:latin typeface="Courier New"/>
                <a:cs typeface="Courier New"/>
              </a:rPr>
              <a:t>Birds</a:t>
            </a:r>
            <a:endParaRPr sz="2000">
              <a:latin typeface="Courier New"/>
              <a:cs typeface="Courier New"/>
            </a:endParaRPr>
          </a:p>
        </p:txBody>
      </p:sp>
      <p:sp>
        <p:nvSpPr>
          <p:cNvPr id="3" name="object 3"/>
          <p:cNvSpPr/>
          <p:nvPr/>
        </p:nvSpPr>
        <p:spPr>
          <a:xfrm>
            <a:off x="1143000" y="1605280"/>
            <a:ext cx="5486400" cy="365633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21629"/>
            <a:ext cx="5509260"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Two adult eagles are perched near each other while  looking at each</a:t>
            </a:r>
            <a:r>
              <a:rPr dirty="0" sz="1400" spc="-15" b="1">
                <a:latin typeface="Courier New"/>
                <a:cs typeface="Courier New"/>
              </a:rPr>
              <a:t> </a:t>
            </a:r>
            <a:r>
              <a:rPr dirty="0" sz="1400" spc="-5" b="1">
                <a:latin typeface="Courier New"/>
                <a:cs typeface="Courier New"/>
              </a:rPr>
              <a:t>other.</a:t>
            </a:r>
            <a:endParaRPr sz="1400">
              <a:latin typeface="Courier New"/>
              <a:cs typeface="Courier New"/>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4450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January 19, 2019 (2:45</a:t>
            </a:r>
            <a:r>
              <a:rPr dirty="0" sz="2000" spc="-6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5"/>
              </a:lnSpc>
            </a:pPr>
            <a:r>
              <a:rPr dirty="0" sz="2000" spc="-5" b="1">
                <a:latin typeface="Courier New"/>
                <a:cs typeface="Courier New"/>
              </a:rPr>
              <a:t>One Adult Eagle Near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5632399" y="5708650"/>
            <a:ext cx="1007110" cy="238760"/>
          </a:xfrm>
          <a:prstGeom prst="rect">
            <a:avLst/>
          </a:prstGeom>
        </p:spPr>
        <p:txBody>
          <a:bodyPr wrap="square" lIns="0" tIns="12700" rIns="0" bIns="0" rtlCol="0" vert="horz">
            <a:spAutoFit/>
          </a:bodyPr>
          <a:lstStyle/>
          <a:p>
            <a:pPr marL="12700">
              <a:lnSpc>
                <a:spcPct val="100000"/>
              </a:lnSpc>
              <a:spcBef>
                <a:spcPts val="100"/>
              </a:spcBef>
              <a:tabLst>
                <a:tab pos="673735" algn="l"/>
              </a:tabLst>
            </a:pPr>
            <a:r>
              <a:rPr dirty="0" sz="1400" spc="-5" b="1">
                <a:latin typeface="Courier New"/>
                <a:cs typeface="Courier New"/>
              </a:rPr>
              <a:t>nea</a:t>
            </a:r>
            <a:r>
              <a:rPr dirty="0" sz="1400" b="1">
                <a:latin typeface="Courier New"/>
                <a:cs typeface="Courier New"/>
              </a:rPr>
              <a:t>r	</a:t>
            </a:r>
            <a:r>
              <a:rPr dirty="0" sz="1400" spc="-5" b="1">
                <a:latin typeface="Courier New"/>
                <a:cs typeface="Courier New"/>
              </a:rPr>
              <a:t>its</a:t>
            </a:r>
            <a:endParaRPr sz="1400">
              <a:latin typeface="Courier New"/>
              <a:cs typeface="Courier New"/>
            </a:endParaRPr>
          </a:p>
        </p:txBody>
      </p:sp>
      <p:sp>
        <p:nvSpPr>
          <p:cNvPr id="5" name="object 5"/>
          <p:cNvSpPr txBox="1"/>
          <p:nvPr/>
        </p:nvSpPr>
        <p:spPr>
          <a:xfrm>
            <a:off x="1131569" y="5708650"/>
            <a:ext cx="4291965" cy="440690"/>
          </a:xfrm>
          <a:prstGeom prst="rect">
            <a:avLst/>
          </a:prstGeom>
        </p:spPr>
        <p:txBody>
          <a:bodyPr wrap="square" lIns="0" tIns="28575" rIns="0" bIns="0" rtlCol="0" vert="horz">
            <a:spAutoFit/>
          </a:bodyPr>
          <a:lstStyle/>
          <a:p>
            <a:pPr marL="12700" marR="5080">
              <a:lnSpc>
                <a:spcPts val="1590"/>
              </a:lnSpc>
              <a:spcBef>
                <a:spcPts val="225"/>
              </a:spcBef>
              <a:tabLst>
                <a:tab pos="1100455" algn="l"/>
                <a:tab pos="1761489" algn="l"/>
                <a:tab pos="2529205" algn="l"/>
                <a:tab pos="2977515" algn="l"/>
                <a:tab pos="3531870" algn="l"/>
              </a:tabLst>
            </a:pPr>
            <a:r>
              <a:rPr dirty="0" sz="1400" spc="-5" b="1">
                <a:latin typeface="Courier New"/>
                <a:cs typeface="Courier New"/>
              </a:rPr>
              <a:t>Althoug</a:t>
            </a:r>
            <a:r>
              <a:rPr dirty="0" sz="1400" b="1">
                <a:latin typeface="Courier New"/>
                <a:cs typeface="Courier New"/>
              </a:rPr>
              <a:t>h	</a:t>
            </a:r>
            <a:r>
              <a:rPr dirty="0" sz="1400" spc="-5" b="1">
                <a:latin typeface="Courier New"/>
                <a:cs typeface="Courier New"/>
              </a:rPr>
              <a:t>thi</a:t>
            </a:r>
            <a:r>
              <a:rPr dirty="0" sz="1400" b="1">
                <a:latin typeface="Courier New"/>
                <a:cs typeface="Courier New"/>
              </a:rPr>
              <a:t>s	</a:t>
            </a:r>
            <a:r>
              <a:rPr dirty="0" sz="1400" spc="-5" b="1">
                <a:latin typeface="Courier New"/>
                <a:cs typeface="Courier New"/>
              </a:rPr>
              <a:t>eagl</a:t>
            </a:r>
            <a:r>
              <a:rPr dirty="0" sz="1400" b="1">
                <a:latin typeface="Courier New"/>
                <a:cs typeface="Courier New"/>
              </a:rPr>
              <a:t>e	</a:t>
            </a:r>
            <a:r>
              <a:rPr dirty="0" sz="1400" spc="-5" b="1">
                <a:latin typeface="Courier New"/>
                <a:cs typeface="Courier New"/>
              </a:rPr>
              <a:t>i</a:t>
            </a:r>
            <a:r>
              <a:rPr dirty="0" sz="1400" b="1">
                <a:latin typeface="Courier New"/>
                <a:cs typeface="Courier New"/>
              </a:rPr>
              <a:t>s	</a:t>
            </a:r>
            <a:r>
              <a:rPr dirty="0" sz="1400" spc="-5" b="1">
                <a:latin typeface="Courier New"/>
                <a:cs typeface="Courier New"/>
              </a:rPr>
              <a:t>no</a:t>
            </a:r>
            <a:r>
              <a:rPr dirty="0" sz="1400" b="1">
                <a:latin typeface="Courier New"/>
                <a:cs typeface="Courier New"/>
              </a:rPr>
              <a:t>t	</a:t>
            </a:r>
            <a:r>
              <a:rPr dirty="0" sz="1400" spc="-5" b="1">
                <a:latin typeface="Courier New"/>
                <a:cs typeface="Courier New"/>
              </a:rPr>
              <a:t>perched  partner, it remains close to the</a:t>
            </a:r>
            <a:r>
              <a:rPr dirty="0" sz="1400" spc="-60"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1402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January 19, 2019 (2:46</a:t>
            </a:r>
            <a:r>
              <a:rPr dirty="0" sz="2000" spc="-85"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5"/>
              </a:lnSpc>
            </a:pPr>
            <a:r>
              <a:rPr dirty="0" sz="2000" spc="-5" b="1">
                <a:latin typeface="Courier New"/>
                <a:cs typeface="Courier New"/>
              </a:rPr>
              <a:t>One Adult Eagle in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8650"/>
            <a:ext cx="5509895" cy="124587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The eagle previously seen near the nest has moved  over to sit in the nest. This eagle is not very  deep in the nest, since part of the eagle's dark  body can be seen between its neck and the top of  the nest. In later shots, the eagle will be found  deeper in the</a:t>
            </a:r>
            <a:r>
              <a:rPr dirty="0" sz="1400" spc="-1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5547360" cy="575310"/>
        </p:xfrm>
        <a:graphic>
          <a:graphicData uri="http://schemas.openxmlformats.org/drawingml/2006/table">
            <a:tbl>
              <a:tblPr firstRow="1" bandRow="1">
                <a:tableStyleId>{2D5ABB26-0587-4C30-8999-92F81FD0307C}</a:tableStyleId>
              </a:tblPr>
              <a:tblGrid>
                <a:gridCol w="1809114"/>
                <a:gridCol w="1193800"/>
                <a:gridCol w="2544444"/>
              </a:tblGrid>
              <a:tr h="287377">
                <a:tc>
                  <a:txBody>
                    <a:bodyPr/>
                    <a:lstStyle/>
                    <a:p>
                      <a:pPr algn="ctr" marR="11430">
                        <a:lnSpc>
                          <a:spcPts val="2065"/>
                        </a:lnSpc>
                      </a:pPr>
                      <a:r>
                        <a:rPr dirty="0" sz="2000" spc="-5" b="1">
                          <a:latin typeface="Courier New"/>
                          <a:cs typeface="Courier New"/>
                        </a:rPr>
                        <a:t>January</a:t>
                      </a:r>
                      <a:r>
                        <a:rPr dirty="0" sz="2000" spc="310" b="1">
                          <a:latin typeface="Courier New"/>
                          <a:cs typeface="Courier New"/>
                        </a:rPr>
                        <a:t> </a:t>
                      </a:r>
                      <a:r>
                        <a:rPr dirty="0" sz="2000" spc="-5" b="1">
                          <a:latin typeface="Courier New"/>
                          <a:cs typeface="Courier New"/>
                        </a:rPr>
                        <a:t>22,</a:t>
                      </a:r>
                      <a:endParaRPr sz="2000">
                        <a:latin typeface="Courier New"/>
                        <a:cs typeface="Courier New"/>
                      </a:endParaRPr>
                    </a:p>
                  </a:txBody>
                  <a:tcPr marL="0" marR="0" marB="0" marT="0"/>
                </a:tc>
                <a:tc>
                  <a:txBody>
                    <a:bodyPr/>
                    <a:lstStyle/>
                    <a:p>
                      <a:pPr marL="149860">
                        <a:lnSpc>
                          <a:spcPts val="2065"/>
                        </a:lnSpc>
                      </a:pPr>
                      <a:r>
                        <a:rPr dirty="0" sz="2000" spc="-5" b="1">
                          <a:latin typeface="Courier New"/>
                          <a:cs typeface="Courier New"/>
                        </a:rPr>
                        <a:t>2019:</a:t>
                      </a:r>
                      <a:endParaRPr sz="2000">
                        <a:latin typeface="Courier New"/>
                        <a:cs typeface="Courier New"/>
                      </a:endParaRPr>
                    </a:p>
                  </a:txBody>
                  <a:tcPr marL="0" marR="0" marB="0" marT="0"/>
                </a:tc>
                <a:tc>
                  <a:txBody>
                    <a:bodyPr/>
                    <a:lstStyle/>
                    <a:p>
                      <a:pPr marL="127000">
                        <a:lnSpc>
                          <a:spcPts val="2065"/>
                        </a:lnSpc>
                      </a:pPr>
                      <a:r>
                        <a:rPr dirty="0" sz="2000" spc="-5" b="1">
                          <a:latin typeface="Courier New"/>
                          <a:cs typeface="Courier New"/>
                        </a:rPr>
                        <a:t>One Adult</a:t>
                      </a:r>
                      <a:r>
                        <a:rPr dirty="0" sz="2000" spc="700" b="1">
                          <a:latin typeface="Courier New"/>
                          <a:cs typeface="Courier New"/>
                        </a:rPr>
                        <a:t> </a:t>
                      </a:r>
                      <a:r>
                        <a:rPr dirty="0" sz="2000" spc="-5" b="1">
                          <a:latin typeface="Courier New"/>
                          <a:cs typeface="Courier New"/>
                        </a:rPr>
                        <a:t>Eagle</a:t>
                      </a:r>
                      <a:endParaRPr sz="2000">
                        <a:latin typeface="Courier New"/>
                        <a:cs typeface="Courier New"/>
                      </a:endParaRPr>
                    </a:p>
                  </a:txBody>
                  <a:tcPr marL="0" marR="0" marB="0" marT="0"/>
                </a:tc>
              </a:tr>
              <a:tr h="287377">
                <a:tc>
                  <a:txBody>
                    <a:bodyPr/>
                    <a:lstStyle/>
                    <a:p>
                      <a:pPr algn="ctr" marR="61594">
                        <a:lnSpc>
                          <a:spcPts val="2060"/>
                        </a:lnSpc>
                      </a:pPr>
                      <a:r>
                        <a:rPr dirty="0" sz="2000" spc="-5" b="1">
                          <a:latin typeface="Courier New"/>
                          <a:cs typeface="Courier New"/>
                        </a:rPr>
                        <a:t>on the</a:t>
                      </a:r>
                      <a:r>
                        <a:rPr dirty="0" sz="2000" spc="-90" b="1">
                          <a:latin typeface="Courier New"/>
                          <a:cs typeface="Courier New"/>
                        </a:rPr>
                        <a:t> </a:t>
                      </a:r>
                      <a:r>
                        <a:rPr dirty="0" sz="2000" spc="-5" b="1">
                          <a:latin typeface="Courier New"/>
                          <a:cs typeface="Courier New"/>
                        </a:rPr>
                        <a:t>Near</a:t>
                      </a:r>
                      <a:endParaRPr sz="2000">
                        <a:latin typeface="Courier New"/>
                        <a:cs typeface="Courier New"/>
                      </a:endParaRPr>
                    </a:p>
                  </a:txBody>
                  <a:tcPr marL="0" marR="0" marB="0" marT="0"/>
                </a:tc>
                <a:tc>
                  <a:txBody>
                    <a:bodyPr/>
                    <a:lstStyle/>
                    <a:p>
                      <a:pPr marL="50800">
                        <a:lnSpc>
                          <a:spcPts val="2060"/>
                        </a:lnSpc>
                      </a:pPr>
                      <a:r>
                        <a:rPr dirty="0" sz="2000" spc="-5" b="1">
                          <a:latin typeface="Courier New"/>
                          <a:cs typeface="Courier New"/>
                        </a:rPr>
                        <a:t>Side</a:t>
                      </a:r>
                      <a:r>
                        <a:rPr dirty="0" sz="2000" spc="-70" b="1">
                          <a:latin typeface="Courier New"/>
                          <a:cs typeface="Courier New"/>
                        </a:rPr>
                        <a:t> </a:t>
                      </a:r>
                      <a:r>
                        <a:rPr dirty="0" sz="2000" spc="-5" b="1">
                          <a:latin typeface="Courier New"/>
                          <a:cs typeface="Courier New"/>
                        </a:rPr>
                        <a:t>of</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Mohansic</a:t>
                      </a:r>
                      <a:r>
                        <a:rPr dirty="0" sz="2000" spc="-30" b="1">
                          <a:latin typeface="Courier New"/>
                          <a:cs typeface="Courier New"/>
                        </a:rPr>
                        <a:t> </a:t>
                      </a:r>
                      <a:r>
                        <a:rPr dirty="0" sz="2000" spc="-5" b="1">
                          <a:latin typeface="Courier New"/>
                          <a:cs typeface="Courier New"/>
                        </a:rPr>
                        <a:t>Lake</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895" cy="285496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One or both adult eagles are seen most often near  the eagles' nest. This nest is located on </a:t>
            </a:r>
            <a:r>
              <a:rPr dirty="0" sz="1400" b="1">
                <a:latin typeface="Courier New"/>
                <a:cs typeface="Courier New"/>
              </a:rPr>
              <a:t>a  </a:t>
            </a:r>
            <a:r>
              <a:rPr dirty="0" sz="1400" spc="-5" b="1">
                <a:latin typeface="Courier New"/>
                <a:cs typeface="Courier New"/>
              </a:rPr>
              <a:t>peninsula on Mohansic Lake across the lake from </a:t>
            </a:r>
            <a:r>
              <a:rPr dirty="0" sz="1400" b="1">
                <a:latin typeface="Courier New"/>
                <a:cs typeface="Courier New"/>
              </a:rPr>
              <a:t>a  </a:t>
            </a:r>
            <a:r>
              <a:rPr dirty="0" sz="1400" spc="-5" b="1">
                <a:latin typeface="Courier New"/>
                <a:cs typeface="Courier New"/>
              </a:rPr>
              <a:t>small parking lot near the bath house for the  swimming pool for FDR State</a:t>
            </a:r>
            <a:r>
              <a:rPr dirty="0" sz="1400" spc="-25" b="1">
                <a:latin typeface="Courier New"/>
                <a:cs typeface="Courier New"/>
              </a:rPr>
              <a:t> </a:t>
            </a:r>
            <a:r>
              <a:rPr dirty="0" sz="1400" spc="-5" b="1">
                <a:latin typeface="Courier New"/>
                <a:cs typeface="Courier New"/>
              </a:rPr>
              <a:t>Park.</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080">
              <a:lnSpc>
                <a:spcPct val="94300"/>
              </a:lnSpc>
              <a:spcBef>
                <a:spcPts val="5"/>
              </a:spcBef>
            </a:pPr>
            <a:r>
              <a:rPr dirty="0" sz="1400" spc="-5" b="1">
                <a:latin typeface="Courier New"/>
                <a:cs typeface="Courier New"/>
              </a:rPr>
              <a:t>Occasionally, one or both adult eagles can be seen  perched on trees on the near side of Mohansic Lake.  These trees are much closer to the FDR bath house  and allow the capture of better images of the  eagles perched</a:t>
            </a:r>
            <a:r>
              <a:rPr dirty="0" sz="1400" spc="-15" b="1">
                <a:latin typeface="Courier New"/>
                <a:cs typeface="Courier New"/>
              </a:rPr>
              <a:t> </a:t>
            </a:r>
            <a:r>
              <a:rPr dirty="0" sz="1400" spc="-5" b="1">
                <a:latin typeface="Courier New"/>
                <a:cs typeface="Courier New"/>
              </a:rPr>
              <a:t>there.</a:t>
            </a:r>
            <a:endParaRPr sz="1400">
              <a:latin typeface="Courier New"/>
              <a:cs typeface="Courier New"/>
            </a:endParaRPr>
          </a:p>
          <a:p>
            <a:pPr>
              <a:lnSpc>
                <a:spcPct val="100000"/>
              </a:lnSpc>
              <a:spcBef>
                <a:spcPts val="15"/>
              </a:spcBef>
            </a:pPr>
            <a:endParaRPr sz="1400">
              <a:latin typeface="Times New Roman"/>
              <a:cs typeface="Times New Roman"/>
            </a:endParaRPr>
          </a:p>
          <a:p>
            <a:pPr algn="just" marL="12700" marR="10160">
              <a:lnSpc>
                <a:spcPts val="1580"/>
              </a:lnSpc>
            </a:pPr>
            <a:r>
              <a:rPr dirty="0" sz="1400" spc="-5" b="1">
                <a:latin typeface="Courier New"/>
                <a:cs typeface="Courier New"/>
              </a:rPr>
              <a:t>This is an example of </a:t>
            </a:r>
            <a:r>
              <a:rPr dirty="0" sz="1400" b="1">
                <a:latin typeface="Courier New"/>
                <a:cs typeface="Courier New"/>
              </a:rPr>
              <a:t>a </a:t>
            </a:r>
            <a:r>
              <a:rPr dirty="0" sz="1400" spc="-5" b="1">
                <a:latin typeface="Courier New"/>
                <a:cs typeface="Courier New"/>
              </a:rPr>
              <a:t>photo of one of the eagles  on the near side of Mohansic</a:t>
            </a:r>
            <a:r>
              <a:rPr dirty="0" sz="1400" spc="-25" b="1">
                <a:latin typeface="Courier New"/>
                <a:cs typeface="Courier New"/>
              </a:rPr>
              <a:t> </a:t>
            </a:r>
            <a:r>
              <a:rPr dirty="0" sz="1400" spc="-5" b="1">
                <a:latin typeface="Courier New"/>
                <a:cs typeface="Courier New"/>
              </a:rPr>
              <a:t>Lake.</a:t>
            </a:r>
            <a:endParaRPr sz="1400">
              <a:latin typeface="Courier New"/>
              <a:cs typeface="Courier New"/>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4450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February 3,</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One Adult Eagle Near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5868873" y="5507990"/>
            <a:ext cx="77216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perched</a:t>
            </a:r>
            <a:endParaRPr sz="1400">
              <a:latin typeface="Courier New"/>
              <a:cs typeface="Courier New"/>
            </a:endParaRPr>
          </a:p>
        </p:txBody>
      </p:sp>
      <p:sp>
        <p:nvSpPr>
          <p:cNvPr id="5" name="object 5"/>
          <p:cNvSpPr txBox="1"/>
          <p:nvPr/>
        </p:nvSpPr>
        <p:spPr>
          <a:xfrm>
            <a:off x="1131569" y="5507990"/>
            <a:ext cx="4624705"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This is another example of an adult eagle  near the nest on </a:t>
            </a:r>
            <a:r>
              <a:rPr dirty="0" sz="1400" b="1">
                <a:latin typeface="Courier New"/>
                <a:cs typeface="Courier New"/>
              </a:rPr>
              <a:t>a </a:t>
            </a:r>
            <a:r>
              <a:rPr dirty="0" sz="1400" spc="-5" b="1">
                <a:latin typeface="Courier New"/>
                <a:cs typeface="Courier New"/>
              </a:rPr>
              <a:t>very foggy</a:t>
            </a:r>
            <a:r>
              <a:rPr dirty="0" sz="1400" spc="-60" b="1">
                <a:latin typeface="Courier New"/>
                <a:cs typeface="Courier New"/>
              </a:rPr>
              <a:t> </a:t>
            </a:r>
            <a:r>
              <a:rPr dirty="0" sz="1400" spc="-5" b="1">
                <a:latin typeface="Courier New"/>
                <a:cs typeface="Courier New"/>
              </a:rPr>
              <a:t>afternoon.</a:t>
            </a:r>
            <a:endParaRPr sz="1400">
              <a:latin typeface="Courier New"/>
              <a:cs typeface="Courier New"/>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1402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February 6,</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5"/>
              </a:lnSpc>
            </a:pPr>
            <a:r>
              <a:rPr dirty="0" sz="2000" spc="-5" b="1">
                <a:latin typeface="Courier New"/>
                <a:cs typeface="Courier New"/>
              </a:rPr>
              <a:t>One Adult Eagle in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8650"/>
            <a:ext cx="5510530" cy="124587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One adult eagle can be seen partially in the nest,  allowing the white head, white neck, and part of  the dark body to seen. This implies that this  eagle is not yet sitting on eggs. The eagle will  be seen deeper in the nest in later shots, while  presumably sitting on</a:t>
            </a:r>
            <a:r>
              <a:rPr dirty="0" sz="1400" spc="-15" b="1">
                <a:latin typeface="Courier New"/>
                <a:cs typeface="Courier New"/>
              </a:rPr>
              <a:t>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2926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February 17, 2019 (3:17</a:t>
            </a:r>
            <a:r>
              <a:rPr dirty="0" sz="2000" spc="-85" b="1">
                <a:latin typeface="Courier New"/>
                <a:cs typeface="Courier New"/>
              </a:rPr>
              <a:t> </a:t>
            </a:r>
            <a:r>
              <a:rPr dirty="0" sz="2000" spc="-5" b="1">
                <a:latin typeface="Courier New"/>
                <a:cs typeface="Courier New"/>
              </a:rPr>
              <a:t>PM):</a:t>
            </a:r>
            <a:endParaRPr sz="2000">
              <a:latin typeface="Courier New"/>
              <a:cs typeface="Courier New"/>
            </a:endParaRPr>
          </a:p>
          <a:p>
            <a:pPr marL="1384300">
              <a:lnSpc>
                <a:spcPts val="2335"/>
              </a:lnSpc>
            </a:pPr>
            <a:r>
              <a:rPr dirty="0" sz="2000" spc="-5" b="1">
                <a:latin typeface="Courier New"/>
                <a:cs typeface="Courier New"/>
              </a:rPr>
              <a:t>Love Birds</a:t>
            </a:r>
            <a:r>
              <a:rPr dirty="0" sz="2000" spc="-25" b="1">
                <a:latin typeface="Courier New"/>
                <a:cs typeface="Courier New"/>
              </a:rPr>
              <a:t> </a:t>
            </a:r>
            <a:r>
              <a:rPr dirty="0" sz="2000" b="1">
                <a:latin typeface="Courier New"/>
                <a:cs typeface="Courier New"/>
              </a:rPr>
              <a:t>1</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graphicFrame>
        <p:nvGraphicFramePr>
          <p:cNvPr id="4" name="object 4"/>
          <p:cNvGraphicFramePr>
            <a:graphicFrameLocks noGrp="1"/>
          </p:cNvGraphicFramePr>
          <p:nvPr/>
        </p:nvGraphicFramePr>
        <p:xfrm>
          <a:off x="1112519" y="5751128"/>
          <a:ext cx="5547995" cy="604520"/>
        </p:xfrm>
        <a:graphic>
          <a:graphicData uri="http://schemas.openxmlformats.org/drawingml/2006/table">
            <a:tbl>
              <a:tblPr firstRow="1" bandRow="1">
                <a:tableStyleId>{2D5ABB26-0587-4C30-8999-92F81FD0307C}</a:tableStyleId>
              </a:tblPr>
              <a:tblGrid>
                <a:gridCol w="3105785"/>
                <a:gridCol w="890269"/>
                <a:gridCol w="571500"/>
                <a:gridCol w="981075"/>
              </a:tblGrid>
              <a:tr h="201672">
                <a:tc>
                  <a:txBody>
                    <a:bodyPr/>
                    <a:lstStyle/>
                    <a:p>
                      <a:pPr marL="31750">
                        <a:lnSpc>
                          <a:spcPts val="1445"/>
                        </a:lnSpc>
                      </a:pPr>
                      <a:r>
                        <a:rPr dirty="0" sz="1400" spc="-5" b="1">
                          <a:latin typeface="Courier New"/>
                          <a:cs typeface="Courier New"/>
                        </a:rPr>
                        <a:t>These two adult eagles</a:t>
                      </a:r>
                      <a:r>
                        <a:rPr dirty="0" sz="1400" spc="730" b="1">
                          <a:latin typeface="Courier New"/>
                          <a:cs typeface="Courier New"/>
                        </a:rPr>
                        <a:t> </a:t>
                      </a:r>
                      <a:r>
                        <a:rPr dirty="0" sz="1400" spc="-5" b="1">
                          <a:latin typeface="Courier New"/>
                          <a:cs typeface="Courier New"/>
                        </a:rPr>
                        <a:t>are</a:t>
                      </a:r>
                      <a:endParaRPr sz="1400">
                        <a:latin typeface="Courier New"/>
                        <a:cs typeface="Courier New"/>
                      </a:endParaRPr>
                    </a:p>
                  </a:txBody>
                  <a:tcPr marL="0" marR="0" marB="0" marT="0"/>
                </a:tc>
                <a:tc>
                  <a:txBody>
                    <a:bodyPr/>
                    <a:lstStyle/>
                    <a:p>
                      <a:pPr marL="64769">
                        <a:lnSpc>
                          <a:spcPts val="1445"/>
                        </a:lnSpc>
                      </a:pPr>
                      <a:r>
                        <a:rPr dirty="0" sz="1400" spc="-5" b="1">
                          <a:latin typeface="Courier New"/>
                          <a:cs typeface="Courier New"/>
                        </a:rPr>
                        <a:t>getting</a:t>
                      </a:r>
                      <a:endParaRPr sz="1400">
                        <a:latin typeface="Courier New"/>
                        <a:cs typeface="Courier New"/>
                      </a:endParaRPr>
                    </a:p>
                  </a:txBody>
                  <a:tcPr marL="0" marR="0" marB="0" marT="0"/>
                </a:tc>
                <a:tc>
                  <a:txBody>
                    <a:bodyPr/>
                    <a:lstStyle/>
                    <a:p>
                      <a:pPr marL="80010">
                        <a:lnSpc>
                          <a:spcPts val="1445"/>
                        </a:lnSpc>
                      </a:pPr>
                      <a:r>
                        <a:rPr dirty="0" sz="1400" spc="-5" b="1">
                          <a:latin typeface="Courier New"/>
                          <a:cs typeface="Courier New"/>
                        </a:rPr>
                        <a:t>more</a:t>
                      </a:r>
                      <a:endParaRPr sz="1400">
                        <a:latin typeface="Courier New"/>
                        <a:cs typeface="Courier New"/>
                      </a:endParaRPr>
                    </a:p>
                  </a:txBody>
                  <a:tcPr marL="0" marR="0" marB="0" marT="0"/>
                </a:tc>
                <a:tc>
                  <a:txBody>
                    <a:bodyPr/>
                    <a:lstStyle/>
                    <a:p>
                      <a:pPr algn="ctr" marL="60960">
                        <a:lnSpc>
                          <a:spcPts val="1445"/>
                        </a:lnSpc>
                      </a:pPr>
                      <a:r>
                        <a:rPr dirty="0" sz="1400" spc="-5" b="1">
                          <a:latin typeface="Courier New"/>
                          <a:cs typeface="Courier New"/>
                        </a:rPr>
                        <a:t>serious,</a:t>
                      </a:r>
                      <a:endParaRPr sz="1400">
                        <a:latin typeface="Courier New"/>
                        <a:cs typeface="Courier New"/>
                      </a:endParaRPr>
                    </a:p>
                  </a:txBody>
                  <a:tcPr marL="0" marR="0" marB="0" marT="0"/>
                </a:tc>
              </a:tr>
              <a:tr h="201294">
                <a:tc>
                  <a:txBody>
                    <a:bodyPr/>
                    <a:lstStyle/>
                    <a:p>
                      <a:pPr marL="31750">
                        <a:lnSpc>
                          <a:spcPts val="1450"/>
                        </a:lnSpc>
                      </a:pPr>
                      <a:r>
                        <a:rPr dirty="0" sz="1400" spc="-5" b="1">
                          <a:latin typeface="Courier New"/>
                          <a:cs typeface="Courier New"/>
                        </a:rPr>
                        <a:t>looking at each other</a:t>
                      </a:r>
                      <a:r>
                        <a:rPr dirty="0" sz="1400" spc="105" b="1">
                          <a:latin typeface="Courier New"/>
                          <a:cs typeface="Courier New"/>
                        </a:rPr>
                        <a:t> </a:t>
                      </a:r>
                      <a:r>
                        <a:rPr dirty="0" sz="1400" spc="-5" b="1">
                          <a:latin typeface="Courier New"/>
                          <a:cs typeface="Courier New"/>
                        </a:rPr>
                        <a:t>while</a:t>
                      </a:r>
                      <a:endParaRPr sz="1400">
                        <a:latin typeface="Courier New"/>
                        <a:cs typeface="Courier New"/>
                      </a:endParaRPr>
                    </a:p>
                  </a:txBody>
                  <a:tcPr marL="0" marR="0" marB="0" marT="0"/>
                </a:tc>
                <a:tc>
                  <a:txBody>
                    <a:bodyPr/>
                    <a:lstStyle/>
                    <a:p>
                      <a:pPr marL="73660">
                        <a:lnSpc>
                          <a:spcPts val="1450"/>
                        </a:lnSpc>
                      </a:pPr>
                      <a:r>
                        <a:rPr dirty="0" sz="1400" spc="-5" b="1">
                          <a:latin typeface="Courier New"/>
                          <a:cs typeface="Courier New"/>
                        </a:rPr>
                        <a:t>perched</a:t>
                      </a:r>
                      <a:endParaRPr sz="1400">
                        <a:latin typeface="Courier New"/>
                        <a:cs typeface="Courier New"/>
                      </a:endParaRPr>
                    </a:p>
                  </a:txBody>
                  <a:tcPr marL="0" marR="0" marB="0" marT="0"/>
                </a:tc>
                <a:tc>
                  <a:txBody>
                    <a:bodyPr/>
                    <a:lstStyle/>
                    <a:p>
                      <a:pPr marL="68580">
                        <a:lnSpc>
                          <a:spcPts val="1450"/>
                        </a:lnSpc>
                      </a:pPr>
                      <a:r>
                        <a:rPr dirty="0" sz="1400" spc="-5" b="1">
                          <a:latin typeface="Courier New"/>
                          <a:cs typeface="Courier New"/>
                        </a:rPr>
                        <a:t>very</a:t>
                      </a:r>
                      <a:endParaRPr sz="1400">
                        <a:latin typeface="Courier New"/>
                        <a:cs typeface="Courier New"/>
                      </a:endParaRPr>
                    </a:p>
                  </a:txBody>
                  <a:tcPr marL="0" marR="0" marB="0" marT="0"/>
                </a:tc>
                <a:tc>
                  <a:txBody>
                    <a:bodyPr/>
                    <a:lstStyle/>
                    <a:p>
                      <a:pPr algn="ctr" marL="31750">
                        <a:lnSpc>
                          <a:spcPts val="1450"/>
                        </a:lnSpc>
                      </a:pPr>
                      <a:r>
                        <a:rPr dirty="0" sz="1400" spc="-5" b="1">
                          <a:latin typeface="Courier New"/>
                          <a:cs typeface="Courier New"/>
                        </a:rPr>
                        <a:t>close</a:t>
                      </a:r>
                      <a:r>
                        <a:rPr dirty="0" sz="1400" spc="165" b="1">
                          <a:latin typeface="Courier New"/>
                          <a:cs typeface="Courier New"/>
                        </a:rPr>
                        <a:t> </a:t>
                      </a:r>
                      <a:r>
                        <a:rPr dirty="0" sz="1400" spc="-5" b="1">
                          <a:latin typeface="Courier New"/>
                          <a:cs typeface="Courier New"/>
                        </a:rPr>
                        <a:t>to</a:t>
                      </a:r>
                      <a:endParaRPr sz="1400">
                        <a:latin typeface="Courier New"/>
                        <a:cs typeface="Courier New"/>
                      </a:endParaRPr>
                    </a:p>
                  </a:txBody>
                  <a:tcPr marL="0" marR="0" marB="0" marT="0"/>
                </a:tc>
              </a:tr>
              <a:tr h="201037">
                <a:tc>
                  <a:txBody>
                    <a:bodyPr/>
                    <a:lstStyle/>
                    <a:p>
                      <a:pPr marL="31750">
                        <a:lnSpc>
                          <a:spcPts val="1445"/>
                        </a:lnSpc>
                      </a:pPr>
                      <a:r>
                        <a:rPr dirty="0" sz="1400" spc="-5" b="1">
                          <a:latin typeface="Courier New"/>
                          <a:cs typeface="Courier New"/>
                        </a:rPr>
                        <a:t>each</a:t>
                      </a:r>
                      <a:r>
                        <a:rPr dirty="0" sz="1400" spc="-10" b="1">
                          <a:latin typeface="Courier New"/>
                          <a:cs typeface="Courier New"/>
                        </a:rPr>
                        <a:t> </a:t>
                      </a:r>
                      <a:r>
                        <a:rPr dirty="0" sz="1400" spc="-5" b="1">
                          <a:latin typeface="Courier New"/>
                          <a:cs typeface="Courier New"/>
                        </a:rPr>
                        <a:t>other.</a:t>
                      </a:r>
                      <a:endParaRPr sz="1400">
                        <a:latin typeface="Courier New"/>
                        <a:cs typeface="Courier New"/>
                      </a:endParaRPr>
                    </a:p>
                  </a:txBody>
                  <a:tcPr marL="0" marR="0" marB="0" marT="0"/>
                </a:tc>
                <a:tc>
                  <a:txBody>
                    <a:bodyPr/>
                    <a:lstStyle/>
                    <a:p>
                      <a:pPr>
                        <a:lnSpc>
                          <a:spcPct val="100000"/>
                        </a:lnSpc>
                      </a:pPr>
                      <a:endParaRPr sz="1200">
                        <a:latin typeface="Times New Roman"/>
                        <a:cs typeface="Times New Roman"/>
                      </a:endParaRPr>
                    </a:p>
                  </a:txBody>
                  <a:tcPr marL="0" marR="0" marB="0" marT="0"/>
                </a:tc>
                <a:tc>
                  <a:txBody>
                    <a:bodyPr/>
                    <a:lstStyle/>
                    <a:p>
                      <a:pPr>
                        <a:lnSpc>
                          <a:spcPct val="100000"/>
                        </a:lnSpc>
                      </a:pPr>
                      <a:endParaRPr sz="1200">
                        <a:latin typeface="Times New Roman"/>
                        <a:cs typeface="Times New Roman"/>
                      </a:endParaRPr>
                    </a:p>
                  </a:txBody>
                  <a:tcPr marL="0" marR="0" marB="0" marT="0"/>
                </a:tc>
                <a:tc>
                  <a:txBody>
                    <a:bodyPr/>
                    <a:lstStyle/>
                    <a:p>
                      <a:pPr>
                        <a:lnSpc>
                          <a:spcPct val="100000"/>
                        </a:lnSpc>
                      </a:pPr>
                      <a:endParaRPr sz="1200">
                        <a:latin typeface="Times New Roman"/>
                        <a:cs typeface="Times New Roman"/>
                      </a:endParaRPr>
                    </a:p>
                  </a:txBody>
                  <a:tcPr marL="0" marR="0" marB="0" marT="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2926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February 17, 2019 (3:19</a:t>
            </a:r>
            <a:r>
              <a:rPr dirty="0" sz="2000" spc="-85" b="1">
                <a:latin typeface="Courier New"/>
                <a:cs typeface="Courier New"/>
              </a:rPr>
              <a:t> </a:t>
            </a:r>
            <a:r>
              <a:rPr dirty="0" sz="2000" spc="-5" b="1">
                <a:latin typeface="Courier New"/>
                <a:cs typeface="Courier New"/>
              </a:rPr>
              <a:t>PM):</a:t>
            </a:r>
            <a:endParaRPr sz="2000">
              <a:latin typeface="Courier New"/>
              <a:cs typeface="Courier New"/>
            </a:endParaRPr>
          </a:p>
          <a:p>
            <a:pPr marL="1384300">
              <a:lnSpc>
                <a:spcPts val="2335"/>
              </a:lnSpc>
            </a:pPr>
            <a:r>
              <a:rPr dirty="0" sz="2000" spc="-5" b="1">
                <a:latin typeface="Courier New"/>
                <a:cs typeface="Courier New"/>
              </a:rPr>
              <a:t>Love Birds</a:t>
            </a:r>
            <a:r>
              <a:rPr dirty="0" sz="2000" spc="-25" b="1">
                <a:latin typeface="Courier New"/>
                <a:cs typeface="Courier New"/>
              </a:rPr>
              <a:t> </a:t>
            </a:r>
            <a:r>
              <a:rPr dirty="0" sz="2000" b="1">
                <a:latin typeface="Courier New"/>
                <a:cs typeface="Courier New"/>
              </a:rPr>
              <a:t>2</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8650"/>
            <a:ext cx="550926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Something seems to have happened. The pair of  eagles remain perched very close together, while  the one on the right appears highly</a:t>
            </a:r>
            <a:r>
              <a:rPr dirty="0" sz="1400" spc="-45" b="1">
                <a:latin typeface="Courier New"/>
                <a:cs typeface="Courier New"/>
              </a:rPr>
              <a:t> </a:t>
            </a:r>
            <a:r>
              <a:rPr dirty="0" sz="1400" spc="-5" b="1">
                <a:latin typeface="Courier New"/>
                <a:cs typeface="Courier New"/>
              </a:rPr>
              <a:t>contorted.</a:t>
            </a:r>
            <a:endParaRPr sz="1400">
              <a:latin typeface="Courier New"/>
              <a:cs typeface="Courier New"/>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2926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February 17, 2019 (3:19</a:t>
            </a:r>
            <a:r>
              <a:rPr dirty="0" sz="2000" spc="-85" b="1">
                <a:latin typeface="Courier New"/>
                <a:cs typeface="Courier New"/>
              </a:rPr>
              <a:t> </a:t>
            </a:r>
            <a:r>
              <a:rPr dirty="0" sz="2000" spc="-5" b="1">
                <a:latin typeface="Courier New"/>
                <a:cs typeface="Courier New"/>
              </a:rPr>
              <a:t>PM):</a:t>
            </a:r>
            <a:endParaRPr sz="2000">
              <a:latin typeface="Courier New"/>
              <a:cs typeface="Courier New"/>
            </a:endParaRPr>
          </a:p>
          <a:p>
            <a:pPr marL="1384300">
              <a:lnSpc>
                <a:spcPts val="2335"/>
              </a:lnSpc>
            </a:pPr>
            <a:r>
              <a:rPr dirty="0" sz="2000" spc="-5" b="1">
                <a:latin typeface="Courier New"/>
                <a:cs typeface="Courier New"/>
              </a:rPr>
              <a:t>Love Birds</a:t>
            </a:r>
            <a:r>
              <a:rPr dirty="0" sz="2000" spc="-25" b="1">
                <a:latin typeface="Courier New"/>
                <a:cs typeface="Courier New"/>
              </a:rPr>
              <a:t> </a:t>
            </a:r>
            <a:r>
              <a:rPr dirty="0" sz="2000" b="1">
                <a:latin typeface="Courier New"/>
                <a:cs typeface="Courier New"/>
              </a:rPr>
              <a:t>3</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8650"/>
            <a:ext cx="550926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Something seems to have happened. The pair of  eagles remain perched very close together, while  the one on the left appears highly</a:t>
            </a:r>
            <a:r>
              <a:rPr dirty="0" sz="1400" spc="-40" b="1">
                <a:latin typeface="Courier New"/>
                <a:cs typeface="Courier New"/>
              </a:rPr>
              <a:t> </a:t>
            </a:r>
            <a:r>
              <a:rPr dirty="0" sz="1400" spc="-5" b="1">
                <a:latin typeface="Courier New"/>
                <a:cs typeface="Courier New"/>
              </a:rPr>
              <a:t>contorted.</a:t>
            </a:r>
            <a:endParaRPr sz="1400">
              <a:latin typeface="Courier New"/>
              <a:cs typeface="Courier New"/>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0450"/>
            <a:ext cx="4292600" cy="618490"/>
          </a:xfrm>
          <a:prstGeom prst="rect">
            <a:avLst/>
          </a:prstGeom>
        </p:spPr>
        <p:txBody>
          <a:bodyPr wrap="square" lIns="0" tIns="12700" rIns="0" bIns="0" rtlCol="0" vert="horz">
            <a:spAutoFit/>
          </a:bodyPr>
          <a:lstStyle/>
          <a:p>
            <a:pPr marL="12700">
              <a:lnSpc>
                <a:spcPts val="2335"/>
              </a:lnSpc>
              <a:spcBef>
                <a:spcPts val="100"/>
              </a:spcBef>
            </a:pPr>
            <a:r>
              <a:rPr dirty="0" sz="2000" spc="-5" b="1">
                <a:latin typeface="Courier New"/>
                <a:cs typeface="Courier New"/>
              </a:rPr>
              <a:t>February 17, 2019 (3:19</a:t>
            </a:r>
            <a:r>
              <a:rPr dirty="0" sz="2000" spc="-85" b="1">
                <a:latin typeface="Courier New"/>
                <a:cs typeface="Courier New"/>
              </a:rPr>
              <a:t> </a:t>
            </a:r>
            <a:r>
              <a:rPr dirty="0" sz="2000" spc="-5" b="1">
                <a:latin typeface="Courier New"/>
                <a:cs typeface="Courier New"/>
              </a:rPr>
              <a:t>PM):</a:t>
            </a:r>
            <a:endParaRPr sz="2000">
              <a:latin typeface="Courier New"/>
              <a:cs typeface="Courier New"/>
            </a:endParaRPr>
          </a:p>
          <a:p>
            <a:pPr marL="1384300">
              <a:lnSpc>
                <a:spcPts val="2335"/>
              </a:lnSpc>
            </a:pPr>
            <a:r>
              <a:rPr dirty="0" sz="2000" spc="-5" b="1">
                <a:latin typeface="Courier New"/>
                <a:cs typeface="Courier New"/>
              </a:rPr>
              <a:t>Love Birds</a:t>
            </a:r>
            <a:r>
              <a:rPr dirty="0" sz="2000" spc="-25" b="1">
                <a:latin typeface="Courier New"/>
                <a:cs typeface="Courier New"/>
              </a:rPr>
              <a:t> </a:t>
            </a:r>
            <a:r>
              <a:rPr dirty="0" sz="2000" b="1">
                <a:latin typeface="Courier New"/>
                <a:cs typeface="Courier New"/>
              </a:rPr>
              <a:t>4</a:t>
            </a:r>
            <a:endParaRPr sz="2000">
              <a:latin typeface="Courier New"/>
              <a:cs typeface="Courier New"/>
            </a:endParaRPr>
          </a:p>
        </p:txBody>
      </p:sp>
      <p:sp>
        <p:nvSpPr>
          <p:cNvPr id="3" name="object 3"/>
          <p:cNvSpPr/>
          <p:nvPr/>
        </p:nvSpPr>
        <p:spPr>
          <a:xfrm>
            <a:off x="1143000" y="189230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8650"/>
            <a:ext cx="5509260" cy="440690"/>
          </a:xfrm>
          <a:prstGeom prst="rect">
            <a:avLst/>
          </a:prstGeom>
        </p:spPr>
        <p:txBody>
          <a:bodyPr wrap="square" lIns="0" tIns="28575" rIns="0" bIns="0" rtlCol="0" vert="horz">
            <a:spAutoFit/>
          </a:bodyPr>
          <a:lstStyle/>
          <a:p>
            <a:pPr marL="12700" marR="5080">
              <a:lnSpc>
                <a:spcPts val="1590"/>
              </a:lnSpc>
              <a:spcBef>
                <a:spcPts val="225"/>
              </a:spcBef>
              <a:tabLst>
                <a:tab pos="819785" algn="l"/>
                <a:tab pos="1151255" algn="l"/>
                <a:tab pos="1626870" algn="l"/>
                <a:tab pos="1863089" algn="l"/>
                <a:tab pos="2255520" algn="l"/>
                <a:tab pos="2540635" algn="l"/>
                <a:tab pos="2860675" algn="l"/>
                <a:tab pos="3134360" algn="l"/>
                <a:tab pos="3834765" algn="l"/>
                <a:tab pos="4178300" algn="l"/>
                <a:tab pos="4676775" algn="l"/>
                <a:tab pos="4962525" algn="l"/>
                <a:tab pos="5282565" algn="l"/>
              </a:tabLst>
            </a:pPr>
            <a:r>
              <a:rPr dirty="0" sz="1400" spc="-5" b="1">
                <a:latin typeface="Courier New"/>
                <a:cs typeface="Courier New"/>
              </a:rPr>
              <a:t>Somethin</a:t>
            </a:r>
            <a:r>
              <a:rPr dirty="0" sz="1400" b="1">
                <a:latin typeface="Courier New"/>
                <a:cs typeface="Courier New"/>
              </a:rPr>
              <a:t>g	</a:t>
            </a:r>
            <a:r>
              <a:rPr dirty="0" sz="1400" spc="-5" b="1">
                <a:latin typeface="Courier New"/>
                <a:cs typeface="Courier New"/>
              </a:rPr>
              <a:t>seem</a:t>
            </a:r>
            <a:r>
              <a:rPr dirty="0" sz="1400" b="1">
                <a:latin typeface="Courier New"/>
                <a:cs typeface="Courier New"/>
              </a:rPr>
              <a:t>s	</a:t>
            </a:r>
            <a:r>
              <a:rPr dirty="0" sz="1400" spc="-5" b="1">
                <a:latin typeface="Courier New"/>
                <a:cs typeface="Courier New"/>
              </a:rPr>
              <a:t>t</a:t>
            </a:r>
            <a:r>
              <a:rPr dirty="0" sz="1400" b="1">
                <a:latin typeface="Courier New"/>
                <a:cs typeface="Courier New"/>
              </a:rPr>
              <a:t>o	</a:t>
            </a:r>
            <a:r>
              <a:rPr dirty="0" sz="1400" spc="-5" b="1">
                <a:latin typeface="Courier New"/>
                <a:cs typeface="Courier New"/>
              </a:rPr>
              <a:t>hav</a:t>
            </a:r>
            <a:r>
              <a:rPr dirty="0" sz="1400" b="1">
                <a:latin typeface="Courier New"/>
                <a:cs typeface="Courier New"/>
              </a:rPr>
              <a:t>e	</a:t>
            </a:r>
            <a:r>
              <a:rPr dirty="0" sz="1400" spc="-5" b="1">
                <a:latin typeface="Courier New"/>
                <a:cs typeface="Courier New"/>
              </a:rPr>
              <a:t>happened</a:t>
            </a:r>
            <a:r>
              <a:rPr dirty="0" sz="1400" b="1">
                <a:latin typeface="Courier New"/>
                <a:cs typeface="Courier New"/>
              </a:rPr>
              <a:t>.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pai</a:t>
            </a:r>
            <a:r>
              <a:rPr dirty="0" sz="1400" b="1">
                <a:latin typeface="Courier New"/>
                <a:cs typeface="Courier New"/>
              </a:rPr>
              <a:t>r	</a:t>
            </a:r>
            <a:r>
              <a:rPr dirty="0" sz="1400" spc="-5" b="1">
                <a:latin typeface="Courier New"/>
                <a:cs typeface="Courier New"/>
              </a:rPr>
              <a:t>of  eagle</a:t>
            </a:r>
            <a:r>
              <a:rPr dirty="0" sz="1400" b="1">
                <a:latin typeface="Courier New"/>
                <a:cs typeface="Courier New"/>
              </a:rPr>
              <a:t>s	</a:t>
            </a:r>
            <a:r>
              <a:rPr dirty="0" sz="1400" spc="-5" b="1">
                <a:latin typeface="Courier New"/>
                <a:cs typeface="Courier New"/>
              </a:rPr>
              <a:t>remai</a:t>
            </a:r>
            <a:r>
              <a:rPr dirty="0" sz="1400" b="1">
                <a:latin typeface="Courier New"/>
                <a:cs typeface="Courier New"/>
              </a:rPr>
              <a:t>n	</a:t>
            </a:r>
            <a:r>
              <a:rPr dirty="0" sz="1400" spc="-5" b="1">
                <a:latin typeface="Courier New"/>
                <a:cs typeface="Courier New"/>
              </a:rPr>
              <a:t>perche</a:t>
            </a:r>
            <a:r>
              <a:rPr dirty="0" sz="1400" b="1">
                <a:latin typeface="Courier New"/>
                <a:cs typeface="Courier New"/>
              </a:rPr>
              <a:t>d	</a:t>
            </a:r>
            <a:r>
              <a:rPr dirty="0" sz="1400" spc="-5" b="1">
                <a:latin typeface="Courier New"/>
                <a:cs typeface="Courier New"/>
              </a:rPr>
              <a:t>ver</a:t>
            </a:r>
            <a:r>
              <a:rPr dirty="0" sz="1400" b="1">
                <a:latin typeface="Courier New"/>
                <a:cs typeface="Courier New"/>
              </a:rPr>
              <a:t>y	</a:t>
            </a:r>
            <a:r>
              <a:rPr dirty="0" sz="1400" spc="-5" b="1">
                <a:latin typeface="Courier New"/>
                <a:cs typeface="Courier New"/>
              </a:rPr>
              <a:t>clos</a:t>
            </a:r>
            <a:r>
              <a:rPr dirty="0" sz="1400" b="1">
                <a:latin typeface="Courier New"/>
                <a:cs typeface="Courier New"/>
              </a:rPr>
              <a:t>e	</a:t>
            </a:r>
            <a:r>
              <a:rPr dirty="0" sz="1400" spc="-5" b="1">
                <a:latin typeface="Courier New"/>
                <a:cs typeface="Courier New"/>
              </a:rPr>
              <a:t>together</a:t>
            </a:r>
            <a:r>
              <a:rPr dirty="0" sz="1400" b="1">
                <a:latin typeface="Courier New"/>
                <a:cs typeface="Courier New"/>
              </a:rPr>
              <a:t>,	</a:t>
            </a:r>
            <a:r>
              <a:rPr dirty="0" sz="1400" spc="-5" b="1">
                <a:latin typeface="Courier New"/>
                <a:cs typeface="Courier New"/>
              </a:rPr>
              <a:t>while</a:t>
            </a:r>
            <a:endParaRPr sz="1400">
              <a:latin typeface="Courier New"/>
              <a:cs typeface="Courier New"/>
            </a:endParaRPr>
          </a:p>
        </p:txBody>
      </p:sp>
      <p:sp>
        <p:nvSpPr>
          <p:cNvPr id="5" name="object 5"/>
          <p:cNvSpPr txBox="1"/>
          <p:nvPr/>
        </p:nvSpPr>
        <p:spPr>
          <a:xfrm>
            <a:off x="6080455" y="6111240"/>
            <a:ext cx="56007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after  where  weeks</a:t>
            </a:r>
            <a:endParaRPr sz="1400">
              <a:latin typeface="Courier New"/>
              <a:cs typeface="Courier New"/>
            </a:endParaRPr>
          </a:p>
        </p:txBody>
      </p:sp>
      <p:sp>
        <p:nvSpPr>
          <p:cNvPr id="6" name="object 6"/>
          <p:cNvSpPr txBox="1"/>
          <p:nvPr/>
        </p:nvSpPr>
        <p:spPr>
          <a:xfrm>
            <a:off x="1131569" y="6111240"/>
            <a:ext cx="4839970" cy="84328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both eagles appears highly contorted. Soon  this, one of these eagles heads to the nest  it will stay until </a:t>
            </a:r>
            <a:r>
              <a:rPr dirty="0" sz="1400" b="1">
                <a:latin typeface="Courier New"/>
                <a:cs typeface="Courier New"/>
              </a:rPr>
              <a:t>a </a:t>
            </a:r>
            <a:r>
              <a:rPr dirty="0" sz="1400" spc="-5" b="1">
                <a:latin typeface="Courier New"/>
                <a:cs typeface="Courier New"/>
              </a:rPr>
              <a:t>baby eaglet appears </a:t>
            </a:r>
            <a:r>
              <a:rPr dirty="0" sz="1400" b="1">
                <a:latin typeface="Courier New"/>
                <a:cs typeface="Courier New"/>
              </a:rPr>
              <a:t>8  </a:t>
            </a:r>
            <a:r>
              <a:rPr dirty="0" sz="1400" spc="-5" b="1">
                <a:latin typeface="Courier New"/>
                <a:cs typeface="Courier New"/>
              </a:rPr>
              <a:t>later on April</a:t>
            </a:r>
            <a:r>
              <a:rPr dirty="0" sz="1400" spc="-15" b="1">
                <a:latin typeface="Courier New"/>
                <a:cs typeface="Courier New"/>
              </a:rPr>
              <a:t> </a:t>
            </a:r>
            <a:r>
              <a:rPr dirty="0" sz="1400" spc="-5" b="1">
                <a:latin typeface="Courier New"/>
                <a:cs typeface="Courier New"/>
              </a:rPr>
              <a:t>15,</a:t>
            </a:r>
            <a:endParaRPr sz="1400">
              <a:latin typeface="Courier New"/>
              <a:cs typeface="Courier New"/>
            </a:endParaRPr>
          </a:p>
        </p:txBody>
      </p:sp>
      <p:sp>
        <p:nvSpPr>
          <p:cNvPr id="7" name="object 7"/>
          <p:cNvSpPr txBox="1"/>
          <p:nvPr/>
        </p:nvSpPr>
        <p:spPr>
          <a:xfrm>
            <a:off x="1131569" y="7118350"/>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This shows that these eagles must have been  involved in whatever activities were needed in  order for two baby eaglets to hatch from eggs </a:t>
            </a:r>
            <a:r>
              <a:rPr dirty="0" sz="1400" b="1">
                <a:latin typeface="Courier New"/>
                <a:cs typeface="Courier New"/>
              </a:rPr>
              <a:t>a </a:t>
            </a:r>
            <a:r>
              <a:rPr dirty="0" sz="1400" spc="-5" b="1">
                <a:latin typeface="Courier New"/>
                <a:cs typeface="Courier New"/>
              </a:rPr>
              <a:t>few  weeks</a:t>
            </a:r>
            <a:r>
              <a:rPr dirty="0" sz="1400" spc="-10" b="1">
                <a:latin typeface="Courier New"/>
                <a:cs typeface="Courier New"/>
              </a:rPr>
              <a:t> </a:t>
            </a:r>
            <a:r>
              <a:rPr dirty="0" sz="1400" spc="-5" b="1">
                <a:latin typeface="Courier New"/>
                <a:cs typeface="Courier New"/>
              </a:rPr>
              <a:t>later.</a:t>
            </a:r>
            <a:endParaRPr sz="1400">
              <a:latin typeface="Courier New"/>
              <a:cs typeface="Courier New"/>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2045970" y="1414780"/>
            <a:ext cx="3683000" cy="499109"/>
          </a:xfrm>
          <a:prstGeom prst="rect">
            <a:avLst/>
          </a:prstGeom>
        </p:spPr>
        <p:txBody>
          <a:bodyPr wrap="square" lIns="0" tIns="31750" rIns="0" bIns="0" rtlCol="0" vert="horz">
            <a:spAutoFit/>
          </a:bodyPr>
          <a:lstStyle/>
          <a:p>
            <a:pPr marL="1109980" marR="5080" indent="-109728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a:t>
            </a:r>
            <a:r>
              <a:rPr dirty="0" sz="1600" spc="-15" b="1">
                <a:latin typeface="Courier New"/>
                <a:cs typeface="Courier New"/>
              </a:rPr>
              <a:t> </a:t>
            </a:r>
            <a:r>
              <a:rPr dirty="0" sz="1600" spc="-5" b="1">
                <a:latin typeface="Courier New"/>
                <a:cs typeface="Courier New"/>
              </a:rPr>
              <a:t>NY</a:t>
            </a:r>
            <a:endParaRPr sz="1600">
              <a:latin typeface="Courier New"/>
              <a:cs typeface="Courier New"/>
            </a:endParaRPr>
          </a:p>
        </p:txBody>
      </p:sp>
      <p:sp>
        <p:nvSpPr>
          <p:cNvPr id="4" name="object 4"/>
          <p:cNvSpPr txBox="1"/>
          <p:nvPr/>
        </p:nvSpPr>
        <p:spPr>
          <a:xfrm>
            <a:off x="1131569" y="2542540"/>
            <a:ext cx="5130800" cy="84455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February 26 to April 12,</a:t>
            </a:r>
            <a:r>
              <a:rPr dirty="0" sz="1800" spc="-40" b="1">
                <a:latin typeface="Courier New"/>
                <a:cs typeface="Courier New"/>
              </a:rPr>
              <a:t> </a:t>
            </a:r>
            <a:r>
              <a:rPr dirty="0" sz="1800" spc="-5" b="1">
                <a:latin typeface="Courier New"/>
                <a:cs typeface="Courier New"/>
              </a:rPr>
              <a:t>2019:</a:t>
            </a:r>
            <a:endParaRPr sz="1800">
              <a:latin typeface="Courier New"/>
              <a:cs typeface="Courier New"/>
            </a:endParaRPr>
          </a:p>
          <a:p>
            <a:pPr>
              <a:lnSpc>
                <a:spcPct val="100000"/>
              </a:lnSpc>
              <a:spcBef>
                <a:spcPts val="50"/>
              </a:spcBef>
            </a:pPr>
            <a:endParaRPr sz="1600">
              <a:latin typeface="Times New Roman"/>
              <a:cs typeface="Times New Roman"/>
            </a:endParaRPr>
          </a:p>
          <a:p>
            <a:pPr marL="393700">
              <a:lnSpc>
                <a:spcPct val="100000"/>
              </a:lnSpc>
            </a:pPr>
            <a:r>
              <a:rPr dirty="0" sz="2000" spc="-5" b="1">
                <a:latin typeface="Courier New"/>
                <a:cs typeface="Courier New"/>
              </a:rPr>
              <a:t>Sitting on the Eggs (22</a:t>
            </a:r>
            <a:r>
              <a:rPr dirty="0" sz="2000" spc="-80" b="1">
                <a:latin typeface="Courier New"/>
                <a:cs typeface="Courier New"/>
              </a:rPr>
              <a:t> </a:t>
            </a:r>
            <a:r>
              <a:rPr dirty="0" sz="2000" spc="-5" b="1">
                <a:latin typeface="Courier New"/>
                <a:cs typeface="Courier New"/>
              </a:rPr>
              <a:t>photos)</a:t>
            </a:r>
            <a:endParaRPr sz="20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321300" cy="518159"/>
        </p:xfrm>
        <a:graphic>
          <a:graphicData uri="http://schemas.openxmlformats.org/drawingml/2006/table">
            <a:tbl>
              <a:tblPr firstRow="1" bandRow="1">
                <a:tableStyleId>{2D5ABB26-0587-4C30-8999-92F81FD0307C}</a:tableStyleId>
              </a:tblPr>
              <a:tblGrid>
                <a:gridCol w="1197610"/>
                <a:gridCol w="548640"/>
                <a:gridCol w="1257935"/>
                <a:gridCol w="1667510"/>
                <a:gridCol w="648335"/>
              </a:tblGrid>
              <a:tr h="259020">
                <a:tc>
                  <a:txBody>
                    <a:bodyPr/>
                    <a:lstStyle/>
                    <a:p>
                      <a:pPr marL="31750">
                        <a:lnSpc>
                          <a:spcPts val="1860"/>
                        </a:lnSpc>
                      </a:pPr>
                      <a:r>
                        <a:rPr dirty="0" sz="1800" spc="-5" b="1">
                          <a:latin typeface="Courier New"/>
                          <a:cs typeface="Courier New"/>
                        </a:rPr>
                        <a:t>February</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26,</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a:t>
                      </a:r>
                      <a:r>
                        <a:rPr dirty="0" sz="1800" spc="-55" b="1">
                          <a:latin typeface="Courier New"/>
                          <a:cs typeface="Courier New"/>
                        </a:rPr>
                        <a:t> </a:t>
                      </a:r>
                      <a:r>
                        <a:rPr dirty="0" sz="1800" spc="-5" b="1">
                          <a:latin typeface="Courier New"/>
                          <a:cs typeface="Courier New"/>
                        </a:rPr>
                        <a:t>An</a:t>
                      </a:r>
                      <a:endParaRPr sz="1800">
                        <a:latin typeface="Courier New"/>
                        <a:cs typeface="Courier New"/>
                      </a:endParaRPr>
                    </a:p>
                  </a:txBody>
                  <a:tcPr marL="0" marR="0" marB="0" marT="0"/>
                </a:tc>
                <a:tc>
                  <a:txBody>
                    <a:bodyPr/>
                    <a:lstStyle/>
                    <a:p>
                      <a:pPr marL="46355">
                        <a:lnSpc>
                          <a:spcPts val="1860"/>
                        </a:lnSpc>
                      </a:pPr>
                      <a:r>
                        <a:rPr dirty="0" sz="1800" spc="-5" b="1">
                          <a:latin typeface="Courier New"/>
                          <a:cs typeface="Courier New"/>
                        </a:rPr>
                        <a:t>Adult</a:t>
                      </a:r>
                      <a:r>
                        <a:rPr dirty="0" sz="1800" spc="-60" b="1">
                          <a:latin typeface="Courier New"/>
                          <a:cs typeface="Courier New"/>
                        </a:rPr>
                        <a:t> </a:t>
                      </a:r>
                      <a:r>
                        <a:rPr dirty="0" sz="1800" spc="-5" b="1">
                          <a:latin typeface="Courier New"/>
                          <a:cs typeface="Courier New"/>
                        </a:rPr>
                        <a:t>Eagle</a:t>
                      </a:r>
                      <a:endParaRPr sz="1800">
                        <a:latin typeface="Courier New"/>
                        <a:cs typeface="Courier New"/>
                      </a:endParaRPr>
                    </a:p>
                  </a:txBody>
                  <a:tcPr marL="0" marR="0" marB="0" marT="0"/>
                </a:tc>
                <a:tc>
                  <a:txBody>
                    <a:bodyPr/>
                    <a:lstStyle/>
                    <a:p>
                      <a:pPr>
                        <a:lnSpc>
                          <a:spcPct val="100000"/>
                        </a:lnSpc>
                      </a:pPr>
                      <a:endParaRPr sz="1400">
                        <a:latin typeface="Times New Roman"/>
                        <a:cs typeface="Times New Roman"/>
                      </a:endParaRPr>
                    </a:p>
                  </a:txBody>
                  <a:tcPr marL="0" marR="0" marB="0" marT="0"/>
                </a:tc>
              </a:tr>
              <a:tr h="259020">
                <a:tc>
                  <a:txBody>
                    <a:bodyPr/>
                    <a:lstStyle/>
                    <a:p>
                      <a:pPr>
                        <a:lnSpc>
                          <a:spcPct val="100000"/>
                        </a:lnSpc>
                      </a:pPr>
                      <a:endParaRPr sz="1400">
                        <a:latin typeface="Times New Roman"/>
                        <a:cs typeface="Times New Roman"/>
                      </a:endParaRPr>
                    </a:p>
                  </a:txBody>
                  <a:tcPr marL="0" marR="0" marB="0" marT="0"/>
                </a:tc>
                <a:tc>
                  <a:txBody>
                    <a:bodyPr/>
                    <a:lstStyle/>
                    <a:p>
                      <a:pPr>
                        <a:lnSpc>
                          <a:spcPct val="100000"/>
                        </a:lnSpc>
                      </a:pPr>
                      <a:endParaRPr sz="1400">
                        <a:latin typeface="Times New Roman"/>
                        <a:cs typeface="Times New Roman"/>
                      </a:endParaRPr>
                    </a:p>
                  </a:txBody>
                  <a:tcPr marL="0" marR="0" marB="0" marT="0"/>
                </a:tc>
                <a:tc>
                  <a:txBody>
                    <a:bodyPr/>
                    <a:lstStyle/>
                    <a:p>
                      <a:pPr marL="251460">
                        <a:lnSpc>
                          <a:spcPts val="1860"/>
                        </a:lnSpc>
                      </a:pPr>
                      <a:r>
                        <a:rPr dirty="0" sz="1800" spc="-5" b="1">
                          <a:latin typeface="Courier New"/>
                          <a:cs typeface="Courier New"/>
                        </a:rPr>
                        <a:t>Sitting</a:t>
                      </a:r>
                      <a:endParaRPr sz="1800">
                        <a:latin typeface="Courier New"/>
                        <a:cs typeface="Courier New"/>
                      </a:endParaRPr>
                    </a:p>
                  </a:txBody>
                  <a:tcPr marL="0" marR="0" marB="0" marT="0"/>
                </a:tc>
                <a:tc>
                  <a:txBody>
                    <a:bodyPr/>
                    <a:lstStyle/>
                    <a:p>
                      <a:pPr marL="90170">
                        <a:lnSpc>
                          <a:spcPts val="1860"/>
                        </a:lnSpc>
                      </a:pPr>
                      <a:r>
                        <a:rPr dirty="0" sz="1800" spc="-5" b="1">
                          <a:latin typeface="Courier New"/>
                          <a:cs typeface="Courier New"/>
                        </a:rPr>
                        <a:t>Deep in</a:t>
                      </a:r>
                      <a:r>
                        <a:rPr dirty="0" sz="1800" spc="-80" b="1">
                          <a:latin typeface="Courier New"/>
                          <a:cs typeface="Courier New"/>
                        </a:rPr>
                        <a:t> </a:t>
                      </a:r>
                      <a:r>
                        <a:rPr dirty="0" sz="1800" spc="-5" b="1">
                          <a:latin typeface="Courier New"/>
                          <a:cs typeface="Courier New"/>
                        </a:rPr>
                        <a:t>the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Nest</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This eagle is sitting much deeper in the nest than  seen before, with only part of the head visible  above the nest. This eagle may be either laying  eggs or sitting on recently laid</a:t>
            </a:r>
            <a:r>
              <a:rPr dirty="0" sz="1400" spc="-30" b="1">
                <a:latin typeface="Courier New"/>
                <a:cs typeface="Courier New"/>
              </a:rPr>
              <a:t>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5530"/>
            <a:ext cx="510032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March 3, 2019: An Adult Eagle</a:t>
            </a:r>
            <a:r>
              <a:rPr dirty="0" sz="1800" spc="-75" b="1">
                <a:latin typeface="Courier New"/>
                <a:cs typeface="Courier New"/>
              </a:rPr>
              <a:t> </a:t>
            </a:r>
            <a:r>
              <a:rPr dirty="0" sz="1800" spc="-5" b="1">
                <a:latin typeface="Courier New"/>
                <a:cs typeface="Courier New"/>
              </a:rPr>
              <a:t>Sitting</a:t>
            </a:r>
            <a:endParaRPr sz="1800">
              <a:latin typeface="Courier New"/>
              <a:cs typeface="Courier New"/>
            </a:endParaRPr>
          </a:p>
          <a:p>
            <a:pPr marL="1978660">
              <a:lnSpc>
                <a:spcPts val="2100"/>
              </a:lnSpc>
            </a:pPr>
            <a:r>
              <a:rPr dirty="0" sz="1800" spc="-5" b="1">
                <a:latin typeface="Courier New"/>
                <a:cs typeface="Courier New"/>
              </a:rPr>
              <a:t>Deep in the</a:t>
            </a:r>
            <a:r>
              <a:rPr dirty="0" sz="1800" spc="-3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3515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651500"/>
            <a:ext cx="4324350" cy="238760"/>
          </a:xfrm>
          <a:prstGeom prst="rect">
            <a:avLst/>
          </a:prstGeom>
        </p:spPr>
        <p:txBody>
          <a:bodyPr wrap="square" lIns="0" tIns="12700" rIns="0" bIns="0" rtlCol="0" vert="horz">
            <a:spAutoFit/>
          </a:bodyPr>
          <a:lstStyle/>
          <a:p>
            <a:pPr marL="12700">
              <a:lnSpc>
                <a:spcPct val="100000"/>
              </a:lnSpc>
              <a:spcBef>
                <a:spcPts val="100"/>
              </a:spcBef>
              <a:tabLst>
                <a:tab pos="391795" algn="l"/>
                <a:tab pos="1089660" algn="l"/>
                <a:tab pos="1788795" algn="l"/>
                <a:tab pos="2166620" algn="l"/>
                <a:tab pos="3079750" algn="l"/>
                <a:tab pos="3670935" algn="l"/>
              </a:tabLst>
            </a:pPr>
            <a:r>
              <a:rPr dirty="0" sz="1400" spc="-5" b="1">
                <a:latin typeface="Courier New"/>
                <a:cs typeface="Courier New"/>
              </a:rPr>
              <a:t>A</a:t>
            </a:r>
            <a:r>
              <a:rPr dirty="0" sz="1400" b="1">
                <a:latin typeface="Courier New"/>
                <a:cs typeface="Courier New"/>
              </a:rPr>
              <a:t>n	</a:t>
            </a:r>
            <a:r>
              <a:rPr dirty="0" sz="1400" spc="-5" b="1">
                <a:latin typeface="Courier New"/>
                <a:cs typeface="Courier New"/>
              </a:rPr>
              <a:t>adul</a:t>
            </a:r>
            <a:r>
              <a:rPr dirty="0" sz="1400" b="1">
                <a:latin typeface="Courier New"/>
                <a:cs typeface="Courier New"/>
              </a:rPr>
              <a:t>t	</a:t>
            </a:r>
            <a:r>
              <a:rPr dirty="0" sz="1400" spc="-5" b="1">
                <a:latin typeface="Courier New"/>
                <a:cs typeface="Courier New"/>
              </a:rPr>
              <a:t>eagl</a:t>
            </a:r>
            <a:r>
              <a:rPr dirty="0" sz="1400" b="1">
                <a:latin typeface="Courier New"/>
                <a:cs typeface="Courier New"/>
              </a:rPr>
              <a:t>e	</a:t>
            </a:r>
            <a:r>
              <a:rPr dirty="0" sz="1400" spc="-5" b="1">
                <a:latin typeface="Courier New"/>
                <a:cs typeface="Courier New"/>
              </a:rPr>
              <a:t>i</a:t>
            </a:r>
            <a:r>
              <a:rPr dirty="0" sz="1400" b="1">
                <a:latin typeface="Courier New"/>
                <a:cs typeface="Courier New"/>
              </a:rPr>
              <a:t>s	</a:t>
            </a:r>
            <a:r>
              <a:rPr dirty="0" sz="1400" spc="-5" b="1">
                <a:latin typeface="Courier New"/>
                <a:cs typeface="Courier New"/>
              </a:rPr>
              <a:t>sittin</a:t>
            </a:r>
            <a:r>
              <a:rPr dirty="0" sz="1400" b="1">
                <a:latin typeface="Courier New"/>
                <a:cs typeface="Courier New"/>
              </a:rPr>
              <a:t>g	</a:t>
            </a:r>
            <a:r>
              <a:rPr dirty="0" sz="1400" spc="-5" b="1">
                <a:latin typeface="Courier New"/>
                <a:cs typeface="Courier New"/>
              </a:rPr>
              <a:t>dee</a:t>
            </a:r>
            <a:r>
              <a:rPr dirty="0" sz="1400" b="1">
                <a:latin typeface="Courier New"/>
                <a:cs typeface="Courier New"/>
              </a:rPr>
              <a:t>p	</a:t>
            </a:r>
            <a:r>
              <a:rPr dirty="0" sz="1400" spc="-5" b="1">
                <a:latin typeface="Courier New"/>
                <a:cs typeface="Courier New"/>
              </a:rPr>
              <a:t>within</a:t>
            </a:r>
            <a:endParaRPr sz="1400">
              <a:latin typeface="Courier New"/>
              <a:cs typeface="Courier New"/>
            </a:endParaRPr>
          </a:p>
        </p:txBody>
      </p:sp>
      <p:sp>
        <p:nvSpPr>
          <p:cNvPr id="5" name="object 5"/>
          <p:cNvSpPr txBox="1"/>
          <p:nvPr/>
        </p:nvSpPr>
        <p:spPr>
          <a:xfrm>
            <a:off x="1131569" y="5853429"/>
            <a:ext cx="4352925" cy="238760"/>
          </a:xfrm>
          <a:prstGeom prst="rect">
            <a:avLst/>
          </a:prstGeom>
        </p:spPr>
        <p:txBody>
          <a:bodyPr wrap="square" lIns="0" tIns="12700" rIns="0" bIns="0" rtlCol="0" vert="horz">
            <a:spAutoFit/>
          </a:bodyPr>
          <a:lstStyle/>
          <a:p>
            <a:pPr marL="12700">
              <a:lnSpc>
                <a:spcPct val="100000"/>
              </a:lnSpc>
              <a:spcBef>
                <a:spcPts val="100"/>
              </a:spcBef>
              <a:tabLst>
                <a:tab pos="2541270" algn="l"/>
              </a:tabLst>
            </a:pPr>
            <a:r>
              <a:rPr dirty="0" sz="1400" spc="-5" b="1">
                <a:latin typeface="Courier New"/>
                <a:cs typeface="Courier New"/>
              </a:rPr>
              <a:t>watching</a:t>
            </a:r>
            <a:r>
              <a:rPr dirty="0" sz="1400" spc="360" b="1">
                <a:latin typeface="Courier New"/>
                <a:cs typeface="Courier New"/>
              </a:rPr>
              <a:t> </a:t>
            </a:r>
            <a:r>
              <a:rPr dirty="0" sz="1400" spc="-5" b="1">
                <a:latin typeface="Courier New"/>
                <a:cs typeface="Courier New"/>
              </a:rPr>
              <a:t>the</a:t>
            </a:r>
            <a:r>
              <a:rPr dirty="0" sz="1400" spc="360" b="1">
                <a:latin typeface="Courier New"/>
                <a:cs typeface="Courier New"/>
              </a:rPr>
              <a:t> </a:t>
            </a:r>
            <a:r>
              <a:rPr dirty="0" sz="1400" spc="-5" b="1">
                <a:latin typeface="Courier New"/>
                <a:cs typeface="Courier New"/>
              </a:rPr>
              <a:t>camera.	Within 24</a:t>
            </a:r>
            <a:r>
              <a:rPr dirty="0" sz="1400" spc="-204" b="1">
                <a:latin typeface="Courier New"/>
                <a:cs typeface="Courier New"/>
              </a:rPr>
              <a:t> </a:t>
            </a:r>
            <a:r>
              <a:rPr dirty="0" sz="1400" spc="-5" b="1">
                <a:latin typeface="Courier New"/>
                <a:cs typeface="Courier New"/>
              </a:rPr>
              <a:t>hours,</a:t>
            </a:r>
            <a:endParaRPr sz="1400">
              <a:latin typeface="Courier New"/>
              <a:cs typeface="Courier New"/>
            </a:endParaRPr>
          </a:p>
        </p:txBody>
      </p:sp>
      <p:sp>
        <p:nvSpPr>
          <p:cNvPr id="6" name="object 6"/>
          <p:cNvSpPr txBox="1"/>
          <p:nvPr/>
        </p:nvSpPr>
        <p:spPr>
          <a:xfrm>
            <a:off x="5596128" y="5651500"/>
            <a:ext cx="1045844" cy="440690"/>
          </a:xfrm>
          <a:prstGeom prst="rect">
            <a:avLst/>
          </a:prstGeom>
        </p:spPr>
        <p:txBody>
          <a:bodyPr wrap="square" lIns="0" tIns="28575" rIns="0" bIns="0" rtlCol="0" vert="horz">
            <a:spAutoFit/>
          </a:bodyPr>
          <a:lstStyle/>
          <a:p>
            <a:pPr marL="26670" marR="5080" indent="-14604">
              <a:lnSpc>
                <a:spcPts val="1590"/>
              </a:lnSpc>
              <a:spcBef>
                <a:spcPts val="225"/>
              </a:spcBef>
              <a:tabLst>
                <a:tab pos="497205" algn="l"/>
              </a:tabLst>
            </a:pPr>
            <a:r>
              <a:rPr dirty="0" sz="1400" spc="-5" b="1">
                <a:latin typeface="Courier New"/>
                <a:cs typeface="Courier New"/>
              </a:rPr>
              <a:t>th</a:t>
            </a:r>
            <a:r>
              <a:rPr dirty="0" sz="1400" b="1">
                <a:latin typeface="Courier New"/>
                <a:cs typeface="Courier New"/>
              </a:rPr>
              <a:t>e	</a:t>
            </a:r>
            <a:r>
              <a:rPr dirty="0" sz="1400" spc="-5" b="1">
                <a:latin typeface="Courier New"/>
                <a:cs typeface="Courier New"/>
              </a:rPr>
              <a:t>nest,  this</a:t>
            </a:r>
            <a:r>
              <a:rPr dirty="0" sz="1400" spc="260" b="1">
                <a:latin typeface="Courier New"/>
                <a:cs typeface="Courier New"/>
              </a:rPr>
              <a:t> </a:t>
            </a:r>
            <a:r>
              <a:rPr dirty="0" sz="1400" spc="-5" b="1">
                <a:latin typeface="Courier New"/>
                <a:cs typeface="Courier New"/>
              </a:rPr>
              <a:t>nest</a:t>
            </a:r>
            <a:endParaRPr sz="1400">
              <a:latin typeface="Courier New"/>
              <a:cs typeface="Courier New"/>
            </a:endParaRPr>
          </a:p>
        </p:txBody>
      </p:sp>
      <p:sp>
        <p:nvSpPr>
          <p:cNvPr id="7" name="object 7"/>
          <p:cNvSpPr txBox="1"/>
          <p:nvPr/>
        </p:nvSpPr>
        <p:spPr>
          <a:xfrm>
            <a:off x="1131569" y="6054090"/>
            <a:ext cx="279908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will be covered with</a:t>
            </a:r>
            <a:r>
              <a:rPr dirty="0" sz="1400" spc="-85" b="1">
                <a:latin typeface="Courier New"/>
                <a:cs typeface="Courier New"/>
              </a:rPr>
              <a:t> </a:t>
            </a:r>
            <a:r>
              <a:rPr dirty="0" sz="1400" spc="-5" b="1">
                <a:latin typeface="Courier New"/>
                <a:cs typeface="Courier New"/>
              </a:rPr>
              <a:t>snow.</a:t>
            </a:r>
            <a:endParaRPr sz="1400">
              <a:latin typeface="Courier New"/>
              <a:cs typeface="Courier New"/>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275580" cy="518159"/>
        </p:xfrm>
        <a:graphic>
          <a:graphicData uri="http://schemas.openxmlformats.org/drawingml/2006/table">
            <a:tbl>
              <a:tblPr firstRow="1" bandRow="1">
                <a:tableStyleId>{2D5ABB26-0587-4C30-8999-92F81FD0307C}</a:tableStyleId>
              </a:tblPr>
              <a:tblGrid>
                <a:gridCol w="786130"/>
                <a:gridCol w="411480"/>
                <a:gridCol w="891540"/>
                <a:gridCol w="502919"/>
                <a:gridCol w="1622425"/>
                <a:gridCol w="1060450"/>
              </a:tblGrid>
              <a:tr h="259020">
                <a:tc>
                  <a:txBody>
                    <a:bodyPr/>
                    <a:lstStyle/>
                    <a:p>
                      <a:pPr marL="31750">
                        <a:lnSpc>
                          <a:spcPts val="1860"/>
                        </a:lnSpc>
                      </a:pPr>
                      <a:r>
                        <a:rPr dirty="0" sz="1800" spc="-5" b="1">
                          <a:latin typeface="Courier New"/>
                          <a:cs typeface="Courier New"/>
                        </a:rPr>
                        <a:t>March</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3,</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a:t>
                      </a:r>
                      <a:endParaRPr sz="1800">
                        <a:latin typeface="Courier New"/>
                        <a:cs typeface="Courier New"/>
                      </a:endParaRPr>
                    </a:p>
                  </a:txBody>
                  <a:tcPr marL="0" marR="0" marB="0" marT="0"/>
                </a:tc>
                <a:tc>
                  <a:txBody>
                    <a:bodyPr/>
                    <a:lstStyle/>
                    <a:p>
                      <a:pPr marL="137160">
                        <a:lnSpc>
                          <a:spcPts val="1860"/>
                        </a:lnSpc>
                      </a:pPr>
                      <a:r>
                        <a:rPr dirty="0" sz="1800" spc="-5" b="1">
                          <a:latin typeface="Courier New"/>
                          <a:cs typeface="Courier New"/>
                        </a:rPr>
                        <a:t>An</a:t>
                      </a:r>
                      <a:endParaRPr sz="1800">
                        <a:latin typeface="Courier New"/>
                        <a:cs typeface="Courier New"/>
                      </a:endParaRPr>
                    </a:p>
                  </a:txBody>
                  <a:tcPr marL="0" marR="0" marB="0" marT="0"/>
                </a:tc>
                <a:tc>
                  <a:txBody>
                    <a:bodyPr/>
                    <a:lstStyle/>
                    <a:p>
                      <a:pPr marL="45085">
                        <a:lnSpc>
                          <a:spcPts val="1860"/>
                        </a:lnSpc>
                      </a:pPr>
                      <a:r>
                        <a:rPr dirty="0" sz="1800" spc="-5" b="1">
                          <a:latin typeface="Courier New"/>
                          <a:cs typeface="Courier New"/>
                        </a:rPr>
                        <a:t>Adult</a:t>
                      </a:r>
                      <a:r>
                        <a:rPr dirty="0" sz="1800" spc="-70" b="1">
                          <a:latin typeface="Courier New"/>
                          <a:cs typeface="Courier New"/>
                        </a:rPr>
                        <a:t> </a:t>
                      </a:r>
                      <a:r>
                        <a:rPr dirty="0" sz="1800" spc="-5" b="1">
                          <a:latin typeface="Courier New"/>
                          <a:cs typeface="Courier New"/>
                        </a:rPr>
                        <a:t>Eagle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Perched</a:t>
                      </a:r>
                      <a:endParaRPr sz="1800">
                        <a:latin typeface="Courier New"/>
                        <a:cs typeface="Courier New"/>
                      </a:endParaRPr>
                    </a:p>
                  </a:txBody>
                  <a:tcPr marL="0" marR="0" marB="0" marT="0"/>
                </a:tc>
              </a:tr>
              <a:tr h="259020">
                <a:tc>
                  <a:txBody>
                    <a:bodyPr/>
                    <a:lstStyle/>
                    <a:p>
                      <a:pPr>
                        <a:lnSpc>
                          <a:spcPct val="100000"/>
                        </a:lnSpc>
                      </a:pPr>
                      <a:endParaRPr sz="1400">
                        <a:latin typeface="Times New Roman"/>
                        <a:cs typeface="Times New Roman"/>
                      </a:endParaRPr>
                    </a:p>
                  </a:txBody>
                  <a:tcPr marL="0" marR="0" marB="0" marT="0"/>
                </a:tc>
                <a:tc>
                  <a:txBody>
                    <a:bodyPr/>
                    <a:lstStyle/>
                    <a:p>
                      <a:pPr>
                        <a:lnSpc>
                          <a:spcPct val="100000"/>
                        </a:lnSpc>
                      </a:pPr>
                      <a:endParaRPr sz="1400">
                        <a:latin typeface="Times New Roman"/>
                        <a:cs typeface="Times New Roman"/>
                      </a:endParaRPr>
                    </a:p>
                  </a:txBody>
                  <a:tcPr marL="0" marR="0" marB="0" marT="0"/>
                </a:tc>
                <a:tc>
                  <a:txBody>
                    <a:bodyPr/>
                    <a:lstStyle/>
                    <a:p>
                      <a:pPr>
                        <a:lnSpc>
                          <a:spcPct val="100000"/>
                        </a:lnSpc>
                      </a:pPr>
                      <a:endParaRPr sz="1400">
                        <a:latin typeface="Times New Roman"/>
                        <a:cs typeface="Times New Roman"/>
                      </a:endParaRPr>
                    </a:p>
                  </a:txBody>
                  <a:tcPr marL="0" marR="0" marB="0" marT="0"/>
                </a:tc>
                <a:tc>
                  <a:txBody>
                    <a:bodyPr/>
                    <a:lstStyle/>
                    <a:p>
                      <a:pPr marL="182880">
                        <a:lnSpc>
                          <a:spcPts val="1860"/>
                        </a:lnSpc>
                      </a:pPr>
                      <a:r>
                        <a:rPr dirty="0" sz="1800" spc="-5" b="1">
                          <a:latin typeface="Courier New"/>
                          <a:cs typeface="Courier New"/>
                        </a:rPr>
                        <a:t>on</a:t>
                      </a:r>
                      <a:endParaRPr sz="1800">
                        <a:latin typeface="Courier New"/>
                        <a:cs typeface="Courier New"/>
                      </a:endParaRPr>
                    </a:p>
                  </a:txBody>
                  <a:tcPr marL="0" marR="0" marB="0" marT="0"/>
                </a:tc>
                <a:tc>
                  <a:txBody>
                    <a:bodyPr/>
                    <a:lstStyle/>
                    <a:p>
                      <a:pPr marL="91440">
                        <a:lnSpc>
                          <a:spcPts val="1860"/>
                        </a:lnSpc>
                      </a:pPr>
                      <a:r>
                        <a:rPr dirty="0" sz="1800" b="1">
                          <a:latin typeface="Courier New"/>
                          <a:cs typeface="Courier New"/>
                        </a:rPr>
                        <a:t>a</a:t>
                      </a:r>
                      <a:r>
                        <a:rPr dirty="0" sz="1800" spc="-25" b="1">
                          <a:latin typeface="Courier New"/>
                          <a:cs typeface="Courier New"/>
                        </a:rPr>
                        <a:t> </a:t>
                      </a:r>
                      <a:r>
                        <a:rPr dirty="0" sz="1800" spc="-5" b="1">
                          <a:latin typeface="Courier New"/>
                          <a:cs typeface="Courier New"/>
                        </a:rPr>
                        <a:t>Tree</a:t>
                      </a:r>
                      <a:endParaRPr sz="1800">
                        <a:latin typeface="Courier New"/>
                        <a:cs typeface="Courier New"/>
                      </a:endParaRPr>
                    </a:p>
                  </a:txBody>
                  <a:tcPr marL="0" marR="0" marB="0" marT="0"/>
                </a:tc>
                <a:tc>
                  <a:txBody>
                    <a:bodyPr/>
                    <a:lstStyle/>
                    <a:p>
                      <a:pPr>
                        <a:lnSpc>
                          <a:spcPct val="100000"/>
                        </a:lnSpc>
                      </a:pPr>
                      <a:endParaRPr sz="1400">
                        <a:latin typeface="Times New Roman"/>
                        <a:cs typeface="Times New Roman"/>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The second adult eagle (the father?) is perched on  </a:t>
            </a:r>
            <a:r>
              <a:rPr dirty="0" sz="1400" b="1">
                <a:latin typeface="Courier New"/>
                <a:cs typeface="Courier New"/>
              </a:rPr>
              <a:t>a </a:t>
            </a:r>
            <a:r>
              <a:rPr dirty="0" sz="1400" spc="-5" b="1">
                <a:latin typeface="Courier New"/>
                <a:cs typeface="Courier New"/>
              </a:rPr>
              <a:t>tree near the nest. Within 24 hours, the nest  will be covered with snow. Do these eagles have  any sense of the impending changes in the</a:t>
            </a:r>
            <a:r>
              <a:rPr dirty="0" sz="1400" spc="-55" b="1">
                <a:latin typeface="Courier New"/>
                <a:cs typeface="Courier New"/>
              </a:rPr>
              <a:t> </a:t>
            </a:r>
            <a:r>
              <a:rPr dirty="0" sz="1400" spc="-5" b="1">
                <a:latin typeface="Courier New"/>
                <a:cs typeface="Courier New"/>
              </a:rPr>
              <a:t>weather?</a:t>
            </a:r>
            <a:endParaRPr sz="1400">
              <a:latin typeface="Courier New"/>
              <a:cs typeface="Courier New"/>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March 4,</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69672" y="859790"/>
            <a:ext cx="2922905"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Snow Covered Nest</a:t>
            </a:r>
            <a:r>
              <a:rPr dirty="0" sz="2000" spc="-75" b="1">
                <a:latin typeface="Courier New"/>
                <a:cs typeface="Courier New"/>
              </a:rPr>
              <a:t> </a:t>
            </a:r>
            <a:r>
              <a:rPr dirty="0" sz="2000" b="1">
                <a:latin typeface="Courier New"/>
                <a:cs typeface="Courier New"/>
              </a:rPr>
              <a:t>1</a:t>
            </a:r>
            <a:endParaRPr sz="2000">
              <a:latin typeface="Courier New"/>
              <a:cs typeface="Courier New"/>
            </a:endParaRPr>
          </a:p>
        </p:txBody>
      </p:sp>
      <p:sp>
        <p:nvSpPr>
          <p:cNvPr id="4" name="object 4"/>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219700"/>
            <a:ext cx="5509260" cy="184912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We had several inches of wet sticky snow over the  evening of March 2-3, 2019. This is what we found  the next day. One adult eagle (the mother?) was  enclosed in an igloo of snow along with </a:t>
            </a:r>
            <a:r>
              <a:rPr dirty="0" sz="1400" b="1">
                <a:latin typeface="Courier New"/>
                <a:cs typeface="Courier New"/>
              </a:rPr>
              <a:t>a </a:t>
            </a:r>
            <a:r>
              <a:rPr dirty="0" sz="1400" spc="-5" b="1">
                <a:latin typeface="Courier New"/>
                <a:cs typeface="Courier New"/>
              </a:rPr>
              <a:t>clutch of  eggs.</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715">
              <a:lnSpc>
                <a:spcPct val="94300"/>
              </a:lnSpc>
              <a:spcBef>
                <a:spcPts val="5"/>
              </a:spcBef>
            </a:pPr>
            <a:r>
              <a:rPr dirty="0" sz="1400" spc="-5" b="1">
                <a:latin typeface="Courier New"/>
                <a:cs typeface="Courier New"/>
              </a:rPr>
              <a:t>We cannot see the eggs in this or any other photos,  but we know they must be there because baby eaglets  began to appear in the nest by April</a:t>
            </a:r>
            <a:r>
              <a:rPr dirty="0" sz="1400" spc="-30" b="1">
                <a:latin typeface="Courier New"/>
                <a:cs typeface="Courier New"/>
              </a:rPr>
              <a:t> </a:t>
            </a:r>
            <a:r>
              <a:rPr dirty="0" sz="1400" spc="-5" b="1">
                <a:latin typeface="Courier New"/>
                <a:cs typeface="Courier New"/>
              </a:rPr>
              <a:t>15.</a:t>
            </a:r>
            <a:endParaRPr sz="1400">
              <a:latin typeface="Courier New"/>
              <a:cs typeface="Courier New"/>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March 5,</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69672" y="859790"/>
            <a:ext cx="2921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Snow Covered Nest</a:t>
            </a:r>
            <a:r>
              <a:rPr dirty="0" sz="2000" spc="-90" b="1">
                <a:latin typeface="Courier New"/>
                <a:cs typeface="Courier New"/>
              </a:rPr>
              <a:t> </a:t>
            </a:r>
            <a:r>
              <a:rPr dirty="0" sz="2000" b="1">
                <a:latin typeface="Courier New"/>
                <a:cs typeface="Courier New"/>
              </a:rPr>
              <a:t>2</a:t>
            </a:r>
            <a:endParaRPr sz="2000">
              <a:latin typeface="Courier New"/>
              <a:cs typeface="Courier New"/>
            </a:endParaRPr>
          </a:p>
        </p:txBody>
      </p:sp>
      <p:sp>
        <p:nvSpPr>
          <p:cNvPr id="4" name="object 4"/>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219700"/>
            <a:ext cx="550799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 the second day after the snow fall, some snow  has melted, and </a:t>
            </a:r>
            <a:r>
              <a:rPr dirty="0" sz="1400" b="1">
                <a:latin typeface="Courier New"/>
                <a:cs typeface="Courier New"/>
              </a:rPr>
              <a:t>a </a:t>
            </a:r>
            <a:r>
              <a:rPr dirty="0" sz="1400" spc="-5" b="1">
                <a:latin typeface="Courier New"/>
                <a:cs typeface="Courier New"/>
              </a:rPr>
              <a:t>hatchway seems to have opened in  the upper left corner of the</a:t>
            </a:r>
            <a:r>
              <a:rPr dirty="0" sz="1400" spc="-25" b="1">
                <a:latin typeface="Courier New"/>
                <a:cs typeface="Courier New"/>
              </a:rPr>
              <a:t> </a:t>
            </a:r>
            <a:r>
              <a:rPr dirty="0" sz="1400" spc="-5" b="1">
                <a:latin typeface="Courier New"/>
                <a:cs typeface="Courier New"/>
              </a:rPr>
              <a:t>igloo.</a:t>
            </a:r>
            <a:endParaRPr sz="1400">
              <a:latin typeface="Courier New"/>
              <a:cs typeface="Courier New"/>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March 6,</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71240" y="859790"/>
            <a:ext cx="2921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Snow Covered Nest</a:t>
            </a:r>
            <a:r>
              <a:rPr dirty="0" sz="2000" spc="-90" b="1">
                <a:latin typeface="Courier New"/>
                <a:cs typeface="Courier New"/>
              </a:rPr>
              <a:t> </a:t>
            </a:r>
            <a:r>
              <a:rPr dirty="0" sz="2000" b="1">
                <a:latin typeface="Courier New"/>
                <a:cs typeface="Courier New"/>
              </a:rPr>
              <a:t>3</a:t>
            </a:r>
            <a:endParaRPr sz="2000">
              <a:latin typeface="Courier New"/>
              <a:cs typeface="Courier New"/>
            </a:endParaRPr>
          </a:p>
        </p:txBody>
      </p:sp>
      <p:sp>
        <p:nvSpPr>
          <p:cNvPr id="4" name="object 4"/>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219700"/>
            <a:ext cx="550735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 the third day after the snow fall, most of the  snow has melted, and the occupant of the igloo can  be seen for the first time. This eagle (the  mother?) remains deep in the nest, possibly sitting  on </a:t>
            </a:r>
            <a:r>
              <a:rPr dirty="0" sz="1400" b="1">
                <a:latin typeface="Courier New"/>
                <a:cs typeface="Courier New"/>
              </a:rPr>
              <a:t>a </a:t>
            </a:r>
            <a:r>
              <a:rPr dirty="0" sz="1400" spc="-5" b="1">
                <a:latin typeface="Courier New"/>
                <a:cs typeface="Courier New"/>
              </a:rPr>
              <a:t>pair of</a:t>
            </a:r>
            <a:r>
              <a:rPr dirty="0" sz="1400" spc="-20" b="1">
                <a:latin typeface="Courier New"/>
                <a:cs typeface="Courier New"/>
              </a:rPr>
              <a:t>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March 8,</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71240" y="859790"/>
            <a:ext cx="2921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Snow Covered Nest</a:t>
            </a:r>
            <a:r>
              <a:rPr dirty="0" sz="2000" spc="-90" b="1">
                <a:latin typeface="Courier New"/>
                <a:cs typeface="Courier New"/>
              </a:rPr>
              <a:t> </a:t>
            </a:r>
            <a:r>
              <a:rPr dirty="0" sz="2000" b="1">
                <a:latin typeface="Courier New"/>
                <a:cs typeface="Courier New"/>
              </a:rPr>
              <a:t>4</a:t>
            </a:r>
            <a:endParaRPr sz="2000">
              <a:latin typeface="Courier New"/>
              <a:cs typeface="Courier New"/>
            </a:endParaRPr>
          </a:p>
        </p:txBody>
      </p:sp>
      <p:sp>
        <p:nvSpPr>
          <p:cNvPr id="4" name="object 4"/>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219700"/>
            <a:ext cx="5507990" cy="440690"/>
          </a:xfrm>
          <a:prstGeom prst="rect">
            <a:avLst/>
          </a:prstGeom>
        </p:spPr>
        <p:txBody>
          <a:bodyPr wrap="square" lIns="0" tIns="28575" rIns="0" bIns="0" rtlCol="0" vert="horz">
            <a:spAutoFit/>
          </a:bodyPr>
          <a:lstStyle/>
          <a:p>
            <a:pPr marL="12700" marR="5080">
              <a:lnSpc>
                <a:spcPts val="1590"/>
              </a:lnSpc>
              <a:spcBef>
                <a:spcPts val="225"/>
              </a:spcBef>
            </a:pPr>
            <a:r>
              <a:rPr dirty="0" sz="1400" spc="-5" b="1">
                <a:latin typeface="Courier New"/>
                <a:cs typeface="Courier New"/>
              </a:rPr>
              <a:t>One of the adult eagles remains deep in the nest  after nearly all of the snow has</a:t>
            </a:r>
            <a:r>
              <a:rPr dirty="0" sz="1400" spc="-30" b="1">
                <a:latin typeface="Courier New"/>
                <a:cs typeface="Courier New"/>
              </a:rPr>
              <a:t> </a:t>
            </a:r>
            <a:r>
              <a:rPr dirty="0" sz="1400" spc="-5" b="1">
                <a:latin typeface="Courier New"/>
                <a:cs typeface="Courier New"/>
              </a:rPr>
              <a:t>melted.</a:t>
            </a:r>
            <a:endParaRPr sz="1400">
              <a:latin typeface="Courier New"/>
              <a:cs typeface="Courier New"/>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374640" cy="558800"/>
          </a:xfrm>
          <a:prstGeom prst="rect">
            <a:avLst/>
          </a:prstGeom>
        </p:spPr>
        <p:txBody>
          <a:bodyPr wrap="square" lIns="0" tIns="12700" rIns="0" bIns="0" rtlCol="0" vert="horz">
            <a:spAutoFit/>
          </a:bodyPr>
          <a:lstStyle/>
          <a:p>
            <a:pPr marL="12700">
              <a:lnSpc>
                <a:spcPts val="2100"/>
              </a:lnSpc>
              <a:spcBef>
                <a:spcPts val="100"/>
              </a:spcBef>
              <a:tabLst>
                <a:tab pos="2343785" algn="l"/>
              </a:tabLst>
            </a:pPr>
            <a:r>
              <a:rPr dirty="0" sz="1800" spc="-5" b="1">
                <a:latin typeface="Courier New"/>
                <a:cs typeface="Courier New"/>
              </a:rPr>
              <a:t>March</a:t>
            </a:r>
            <a:r>
              <a:rPr dirty="0" sz="1800" b="1">
                <a:latin typeface="Courier New"/>
                <a:cs typeface="Courier New"/>
              </a:rPr>
              <a:t> </a:t>
            </a:r>
            <a:r>
              <a:rPr dirty="0" sz="1800" spc="-5" b="1">
                <a:latin typeface="Courier New"/>
                <a:cs typeface="Courier New"/>
              </a:rPr>
              <a:t>12,</a:t>
            </a:r>
            <a:r>
              <a:rPr dirty="0" sz="1800" b="1">
                <a:latin typeface="Courier New"/>
                <a:cs typeface="Courier New"/>
              </a:rPr>
              <a:t> </a:t>
            </a:r>
            <a:r>
              <a:rPr dirty="0" sz="1800" spc="-5" b="1">
                <a:latin typeface="Courier New"/>
                <a:cs typeface="Courier New"/>
              </a:rPr>
              <a:t>2019:	One Adult Eagle on</a:t>
            </a:r>
            <a:r>
              <a:rPr dirty="0" sz="1800" spc="-85" b="1">
                <a:latin typeface="Courier New"/>
                <a:cs typeface="Courier New"/>
              </a:rPr>
              <a:t> </a:t>
            </a:r>
            <a:r>
              <a:rPr dirty="0" sz="1800" spc="-5" b="1">
                <a:latin typeface="Courier New"/>
                <a:cs typeface="Courier New"/>
              </a:rPr>
              <a:t>the</a:t>
            </a:r>
            <a:endParaRPr sz="1800">
              <a:latin typeface="Courier New"/>
              <a:cs typeface="Courier New"/>
            </a:endParaRPr>
          </a:p>
          <a:p>
            <a:pPr marL="1795780">
              <a:lnSpc>
                <a:spcPts val="2100"/>
              </a:lnSpc>
            </a:pPr>
            <a:r>
              <a:rPr dirty="0" sz="1800" spc="-5" b="1">
                <a:latin typeface="Courier New"/>
                <a:cs typeface="Courier New"/>
              </a:rPr>
              <a:t>Near Side of Mohansic</a:t>
            </a:r>
            <a:r>
              <a:rPr dirty="0" sz="1800" spc="-85" b="1">
                <a:latin typeface="Courier New"/>
                <a:cs typeface="Courier New"/>
              </a:rPr>
              <a:t> </a:t>
            </a:r>
            <a:r>
              <a:rPr dirty="0" sz="1800" spc="-5" b="1">
                <a:latin typeface="Courier New"/>
                <a:cs typeface="Courier New"/>
              </a:rPr>
              <a:t>Lake</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10530" cy="641350"/>
          </a:xfrm>
          <a:prstGeom prst="rect">
            <a:avLst/>
          </a:prstGeom>
        </p:spPr>
        <p:txBody>
          <a:bodyPr wrap="square" lIns="0" tIns="12700" rIns="0" bIns="0" rtlCol="0" vert="horz">
            <a:spAutoFit/>
          </a:bodyPr>
          <a:lstStyle/>
          <a:p>
            <a:pPr marL="12700">
              <a:lnSpc>
                <a:spcPts val="1630"/>
              </a:lnSpc>
              <a:spcBef>
                <a:spcPts val="100"/>
              </a:spcBef>
            </a:pPr>
            <a:r>
              <a:rPr dirty="0" sz="1400" spc="-5" b="1">
                <a:latin typeface="Courier New"/>
                <a:cs typeface="Courier New"/>
              </a:rPr>
              <a:t>This</a:t>
            </a:r>
            <a:r>
              <a:rPr dirty="0" sz="1400" spc="345" b="1">
                <a:latin typeface="Courier New"/>
                <a:cs typeface="Courier New"/>
              </a:rPr>
              <a:t> </a:t>
            </a:r>
            <a:r>
              <a:rPr dirty="0" sz="1400" spc="-5" b="1">
                <a:latin typeface="Courier New"/>
                <a:cs typeface="Courier New"/>
              </a:rPr>
              <a:t>is</a:t>
            </a:r>
            <a:r>
              <a:rPr dirty="0" sz="1400" spc="350" b="1">
                <a:latin typeface="Courier New"/>
                <a:cs typeface="Courier New"/>
              </a:rPr>
              <a:t> </a:t>
            </a:r>
            <a:r>
              <a:rPr dirty="0" sz="1400" spc="-5" b="1">
                <a:latin typeface="Courier New"/>
                <a:cs typeface="Courier New"/>
              </a:rPr>
              <a:t>similar</a:t>
            </a:r>
            <a:r>
              <a:rPr dirty="0" sz="1400" spc="345" b="1">
                <a:latin typeface="Courier New"/>
                <a:cs typeface="Courier New"/>
              </a:rPr>
              <a:t> </a:t>
            </a:r>
            <a:r>
              <a:rPr dirty="0" sz="1400" spc="-5" b="1">
                <a:latin typeface="Courier New"/>
                <a:cs typeface="Courier New"/>
              </a:rPr>
              <a:t>to</a:t>
            </a:r>
            <a:r>
              <a:rPr dirty="0" sz="1400" spc="350" b="1">
                <a:latin typeface="Courier New"/>
                <a:cs typeface="Courier New"/>
              </a:rPr>
              <a:t> </a:t>
            </a:r>
            <a:r>
              <a:rPr dirty="0" sz="1400" spc="-5" b="1">
                <a:latin typeface="Courier New"/>
                <a:cs typeface="Courier New"/>
              </a:rPr>
              <a:t>the</a:t>
            </a:r>
            <a:r>
              <a:rPr dirty="0" sz="1400" spc="345" b="1">
                <a:latin typeface="Courier New"/>
                <a:cs typeface="Courier New"/>
              </a:rPr>
              <a:t> </a:t>
            </a:r>
            <a:r>
              <a:rPr dirty="0" sz="1400" spc="-5" b="1">
                <a:latin typeface="Courier New"/>
                <a:cs typeface="Courier New"/>
              </a:rPr>
              <a:t>scene</a:t>
            </a:r>
            <a:r>
              <a:rPr dirty="0" sz="1400" spc="350" b="1">
                <a:latin typeface="Courier New"/>
                <a:cs typeface="Courier New"/>
              </a:rPr>
              <a:t> </a:t>
            </a:r>
            <a:r>
              <a:rPr dirty="0" sz="1400" spc="-5" b="1">
                <a:latin typeface="Courier New"/>
                <a:cs typeface="Courier New"/>
              </a:rPr>
              <a:t>captured</a:t>
            </a:r>
            <a:r>
              <a:rPr dirty="0" sz="1400" spc="345" b="1">
                <a:latin typeface="Courier New"/>
                <a:cs typeface="Courier New"/>
              </a:rPr>
              <a:t> </a:t>
            </a:r>
            <a:r>
              <a:rPr dirty="0" sz="1400" spc="-5" b="1">
                <a:latin typeface="Courier New"/>
                <a:cs typeface="Courier New"/>
              </a:rPr>
              <a:t>on</a:t>
            </a:r>
            <a:r>
              <a:rPr dirty="0" sz="1400" spc="350" b="1">
                <a:latin typeface="Courier New"/>
                <a:cs typeface="Courier New"/>
              </a:rPr>
              <a:t> </a:t>
            </a:r>
            <a:r>
              <a:rPr dirty="0" sz="1400" spc="-5" b="1">
                <a:latin typeface="Courier New"/>
                <a:cs typeface="Courier New"/>
              </a:rPr>
              <a:t>January</a:t>
            </a:r>
            <a:endParaRPr sz="1400">
              <a:latin typeface="Courier New"/>
              <a:cs typeface="Courier New"/>
            </a:endParaRPr>
          </a:p>
          <a:p>
            <a:pPr marL="12700" marR="8255">
              <a:lnSpc>
                <a:spcPts val="1590"/>
              </a:lnSpc>
              <a:spcBef>
                <a:spcPts val="75"/>
              </a:spcBef>
              <a:tabLst>
                <a:tab pos="552450" algn="l"/>
              </a:tabLst>
            </a:pPr>
            <a:r>
              <a:rPr dirty="0" sz="1400" spc="-5" b="1">
                <a:latin typeface="Courier New"/>
                <a:cs typeface="Courier New"/>
              </a:rPr>
              <a:t>22.	This is the best photo yet of one of this pair  of adult</a:t>
            </a:r>
            <a:r>
              <a:rPr dirty="0" sz="1400" spc="-10" b="1">
                <a:latin typeface="Courier New"/>
                <a:cs typeface="Courier New"/>
              </a:rPr>
              <a:t> </a:t>
            </a:r>
            <a:r>
              <a:rPr dirty="0" sz="1400" spc="-5" b="1">
                <a:latin typeface="Courier New"/>
                <a:cs typeface="Courier New"/>
              </a:rPr>
              <a:t>eagles.</a:t>
            </a:r>
            <a:endParaRPr sz="1400">
              <a:latin typeface="Courier New"/>
              <a:cs typeface="Courier New"/>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208280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March 25,</a:t>
            </a:r>
            <a:r>
              <a:rPr dirty="0" sz="1800" spc="-90" b="1">
                <a:latin typeface="Courier New"/>
                <a:cs typeface="Courier New"/>
              </a:rPr>
              <a:t> </a:t>
            </a:r>
            <a:r>
              <a:rPr dirty="0" sz="1800" spc="-5" b="1">
                <a:latin typeface="Courier New"/>
                <a:cs typeface="Courier New"/>
              </a:rPr>
              <a:t>2019:</a:t>
            </a:r>
            <a:endParaRPr sz="1800">
              <a:latin typeface="Courier New"/>
              <a:cs typeface="Courier New"/>
            </a:endParaRPr>
          </a:p>
        </p:txBody>
      </p:sp>
      <p:sp>
        <p:nvSpPr>
          <p:cNvPr id="3" name="object 3"/>
          <p:cNvSpPr txBox="1"/>
          <p:nvPr/>
        </p:nvSpPr>
        <p:spPr>
          <a:xfrm>
            <a:off x="3417570" y="863600"/>
            <a:ext cx="2631440" cy="558800"/>
          </a:xfrm>
          <a:prstGeom prst="rect">
            <a:avLst/>
          </a:prstGeom>
        </p:spPr>
        <p:txBody>
          <a:bodyPr wrap="square" lIns="0" tIns="33655" rIns="0" bIns="0" rtlCol="0" vert="horz">
            <a:spAutoFit/>
          </a:bodyPr>
          <a:lstStyle/>
          <a:p>
            <a:pPr marL="12700" marR="5080" indent="45085">
              <a:lnSpc>
                <a:spcPts val="2039"/>
              </a:lnSpc>
              <a:spcBef>
                <a:spcPts val="265"/>
              </a:spcBef>
            </a:pPr>
            <a:r>
              <a:rPr dirty="0" sz="1800" spc="-5" b="1">
                <a:latin typeface="Courier New"/>
                <a:cs typeface="Courier New"/>
              </a:rPr>
              <a:t>One Adult Eagle  Watching the</a:t>
            </a:r>
            <a:r>
              <a:rPr dirty="0" sz="1800" spc="-95" b="1">
                <a:latin typeface="Courier New"/>
                <a:cs typeface="Courier New"/>
              </a:rPr>
              <a:t> </a:t>
            </a:r>
            <a:r>
              <a:rPr dirty="0" sz="1800" spc="-5" b="1">
                <a:latin typeface="Courier New"/>
                <a:cs typeface="Courier New"/>
              </a:rPr>
              <a:t>Camera</a:t>
            </a:r>
            <a:endParaRPr sz="1800">
              <a:latin typeface="Courier New"/>
              <a:cs typeface="Courier New"/>
            </a:endParaRPr>
          </a:p>
        </p:txBody>
      </p:sp>
      <p:sp>
        <p:nvSpPr>
          <p:cNvPr id="4" name="object 4"/>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45084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The sharp eyes of this eagle appear to know where  the camera is located. This eagle remains deep in  the nest and likely to be sitting on </a:t>
            </a:r>
            <a:r>
              <a:rPr dirty="0" sz="1400" b="1">
                <a:latin typeface="Courier New"/>
                <a:cs typeface="Courier New"/>
              </a:rPr>
              <a:t>a </a:t>
            </a:r>
            <a:r>
              <a:rPr dirty="0" sz="1400" spc="-5" b="1">
                <a:latin typeface="Courier New"/>
                <a:cs typeface="Courier New"/>
              </a:rPr>
              <a:t>pair of  eggs.</a:t>
            </a:r>
            <a:endParaRPr sz="1400">
              <a:latin typeface="Courier New"/>
              <a:cs typeface="Courier New"/>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37464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March 26, 2019: One Adult Eagle</a:t>
            </a:r>
            <a:r>
              <a:rPr dirty="0" sz="1800" spc="-75" b="1">
                <a:latin typeface="Courier New"/>
                <a:cs typeface="Courier New"/>
              </a:rPr>
              <a:t> </a:t>
            </a:r>
            <a:r>
              <a:rPr dirty="0" sz="1800" spc="-5" b="1">
                <a:latin typeface="Courier New"/>
                <a:cs typeface="Courier New"/>
              </a:rPr>
              <a:t>Resting</a:t>
            </a:r>
            <a:endParaRPr sz="1800">
              <a:latin typeface="Courier New"/>
              <a:cs typeface="Courier New"/>
            </a:endParaRPr>
          </a:p>
          <a:p>
            <a:pPr marL="2435860">
              <a:lnSpc>
                <a:spcPts val="2100"/>
              </a:lnSpc>
            </a:pPr>
            <a:r>
              <a:rPr dirty="0" sz="1800" spc="-5" b="1">
                <a:latin typeface="Courier New"/>
                <a:cs typeface="Courier New"/>
              </a:rPr>
              <a:t>Low in the</a:t>
            </a:r>
            <a:r>
              <a:rPr dirty="0" sz="1800" spc="-3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5849670" y="5450840"/>
            <a:ext cx="790575" cy="439420"/>
          </a:xfrm>
          <a:prstGeom prst="rect">
            <a:avLst/>
          </a:prstGeom>
        </p:spPr>
        <p:txBody>
          <a:bodyPr wrap="square" lIns="0" tIns="29845" rIns="0" bIns="0" rtlCol="0" vert="horz">
            <a:spAutoFit/>
          </a:bodyPr>
          <a:lstStyle/>
          <a:p>
            <a:pPr marL="12700" marR="5080" indent="60325">
              <a:lnSpc>
                <a:spcPts val="1580"/>
              </a:lnSpc>
              <a:spcBef>
                <a:spcPts val="235"/>
              </a:spcBef>
              <a:tabLst>
                <a:tab pos="457200" algn="l"/>
              </a:tabLst>
            </a:pPr>
            <a:r>
              <a:rPr dirty="0" sz="1400" spc="-5" b="1">
                <a:latin typeface="Courier New"/>
                <a:cs typeface="Courier New"/>
              </a:rPr>
              <a:t>i</a:t>
            </a:r>
            <a:r>
              <a:rPr dirty="0" sz="1400" b="1">
                <a:latin typeface="Courier New"/>
                <a:cs typeface="Courier New"/>
              </a:rPr>
              <a:t>n	</a:t>
            </a:r>
            <a:r>
              <a:rPr dirty="0" sz="1400" spc="-5" b="1">
                <a:latin typeface="Courier New"/>
                <a:cs typeface="Courier New"/>
              </a:rPr>
              <a:t>the  pair</a:t>
            </a:r>
            <a:r>
              <a:rPr dirty="0" sz="1400" spc="15" b="1">
                <a:latin typeface="Courier New"/>
                <a:cs typeface="Courier New"/>
              </a:rPr>
              <a:t> </a:t>
            </a:r>
            <a:r>
              <a:rPr dirty="0" sz="1400" spc="-5" b="1">
                <a:latin typeface="Courier New"/>
                <a:cs typeface="Courier New"/>
              </a:rPr>
              <a:t>of</a:t>
            </a:r>
            <a:endParaRPr sz="1400">
              <a:latin typeface="Courier New"/>
              <a:cs typeface="Courier New"/>
            </a:endParaRPr>
          </a:p>
        </p:txBody>
      </p:sp>
      <p:sp>
        <p:nvSpPr>
          <p:cNvPr id="5" name="object 5"/>
          <p:cNvSpPr txBox="1"/>
          <p:nvPr/>
        </p:nvSpPr>
        <p:spPr>
          <a:xfrm>
            <a:off x="1131569" y="5450840"/>
            <a:ext cx="463423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One adult eagle can be seen resting low  nest. It is probably sitting on or near </a:t>
            </a:r>
            <a:r>
              <a:rPr dirty="0" sz="1400" b="1">
                <a:latin typeface="Courier New"/>
                <a:cs typeface="Courier New"/>
              </a:rPr>
              <a:t>a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37464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March 31, 2019: One Adult Eagle</a:t>
            </a:r>
            <a:r>
              <a:rPr dirty="0" sz="1800" spc="-75" b="1">
                <a:latin typeface="Courier New"/>
                <a:cs typeface="Courier New"/>
              </a:rPr>
              <a:t> </a:t>
            </a:r>
            <a:r>
              <a:rPr dirty="0" sz="1800" spc="-5" b="1">
                <a:latin typeface="Courier New"/>
                <a:cs typeface="Courier New"/>
              </a:rPr>
              <a:t>Resting</a:t>
            </a:r>
            <a:endParaRPr sz="1800">
              <a:latin typeface="Courier New"/>
              <a:cs typeface="Courier New"/>
            </a:endParaRPr>
          </a:p>
          <a:p>
            <a:pPr marL="2435860">
              <a:lnSpc>
                <a:spcPts val="2100"/>
              </a:lnSpc>
            </a:pPr>
            <a:r>
              <a:rPr dirty="0" sz="1800" spc="-5" b="1">
                <a:latin typeface="Courier New"/>
                <a:cs typeface="Courier New"/>
              </a:rPr>
              <a:t>Low in the</a:t>
            </a:r>
            <a:r>
              <a:rPr dirty="0" sz="1800" spc="-3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799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This is another shot of one adult eagle resting low  in the nest. It is probably continuing to sit on  or near </a:t>
            </a:r>
            <a:r>
              <a:rPr dirty="0" sz="1400" b="1">
                <a:latin typeface="Courier New"/>
                <a:cs typeface="Courier New"/>
              </a:rPr>
              <a:t>a </a:t>
            </a:r>
            <a:r>
              <a:rPr dirty="0" sz="1400" spc="-5" b="1">
                <a:latin typeface="Courier New"/>
                <a:cs typeface="Courier New"/>
              </a:rPr>
              <a:t>pair of</a:t>
            </a:r>
            <a:r>
              <a:rPr dirty="0" sz="1400" spc="-25" b="1">
                <a:latin typeface="Courier New"/>
                <a:cs typeface="Courier New"/>
              </a:rPr>
              <a:t>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7498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April 2,</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469900">
              <a:lnSpc>
                <a:spcPts val="2330"/>
              </a:lnSpc>
            </a:pPr>
            <a:r>
              <a:rPr dirty="0" sz="2000" spc="-5" b="1">
                <a:latin typeface="Courier New"/>
                <a:cs typeface="Courier New"/>
              </a:rPr>
              <a:t>Two Adult Eagles on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126486" y="5507990"/>
            <a:ext cx="3507104"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can</a:t>
            </a:r>
            <a:r>
              <a:rPr dirty="0" sz="1400" spc="185" b="1">
                <a:latin typeface="Courier New"/>
                <a:cs typeface="Courier New"/>
              </a:rPr>
              <a:t> </a:t>
            </a:r>
            <a:r>
              <a:rPr dirty="0" sz="1400" spc="-5" b="1">
                <a:latin typeface="Courier New"/>
                <a:cs typeface="Courier New"/>
              </a:rPr>
              <a:t>be</a:t>
            </a:r>
            <a:r>
              <a:rPr dirty="0" sz="1400" spc="185" b="1">
                <a:latin typeface="Courier New"/>
                <a:cs typeface="Courier New"/>
              </a:rPr>
              <a:t> </a:t>
            </a:r>
            <a:r>
              <a:rPr dirty="0" sz="1400" spc="-5" b="1">
                <a:latin typeface="Courier New"/>
                <a:cs typeface="Courier New"/>
              </a:rPr>
              <a:t>seen</a:t>
            </a:r>
            <a:r>
              <a:rPr dirty="0" sz="1400" spc="185" b="1">
                <a:latin typeface="Courier New"/>
                <a:cs typeface="Courier New"/>
              </a:rPr>
              <a:t> </a:t>
            </a:r>
            <a:r>
              <a:rPr dirty="0" sz="1400" spc="-5" b="1">
                <a:latin typeface="Courier New"/>
                <a:cs typeface="Courier New"/>
              </a:rPr>
              <a:t>on</a:t>
            </a:r>
            <a:r>
              <a:rPr dirty="0" sz="1400" spc="185" b="1">
                <a:latin typeface="Courier New"/>
                <a:cs typeface="Courier New"/>
              </a:rPr>
              <a:t> </a:t>
            </a:r>
            <a:r>
              <a:rPr dirty="0" sz="1400" spc="-5" b="1">
                <a:latin typeface="Courier New"/>
                <a:cs typeface="Courier New"/>
              </a:rPr>
              <a:t>top</a:t>
            </a:r>
            <a:r>
              <a:rPr dirty="0" sz="1400" spc="185" b="1">
                <a:latin typeface="Courier New"/>
                <a:cs typeface="Courier New"/>
              </a:rPr>
              <a:t> </a:t>
            </a:r>
            <a:r>
              <a:rPr dirty="0" sz="1400" spc="-5" b="1">
                <a:latin typeface="Courier New"/>
                <a:cs typeface="Courier New"/>
              </a:rPr>
              <a:t>of</a:t>
            </a:r>
            <a:r>
              <a:rPr dirty="0" sz="1400" spc="190" b="1">
                <a:latin typeface="Courier New"/>
                <a:cs typeface="Courier New"/>
              </a:rPr>
              <a:t> </a:t>
            </a:r>
            <a:r>
              <a:rPr dirty="0" sz="1400" spc="-5" b="1">
                <a:latin typeface="Courier New"/>
                <a:cs typeface="Courier New"/>
              </a:rPr>
              <a:t>the</a:t>
            </a:r>
            <a:r>
              <a:rPr dirty="0" sz="1400" spc="185" b="1">
                <a:latin typeface="Courier New"/>
                <a:cs typeface="Courier New"/>
              </a:rPr>
              <a:t> </a:t>
            </a:r>
            <a:r>
              <a:rPr dirty="0" sz="1400" spc="-5" b="1">
                <a:latin typeface="Courier New"/>
                <a:cs typeface="Courier New"/>
              </a:rPr>
              <a:t>nest.</a:t>
            </a:r>
            <a:endParaRPr sz="1400">
              <a:latin typeface="Courier New"/>
              <a:cs typeface="Courier New"/>
            </a:endParaRPr>
          </a:p>
        </p:txBody>
      </p:sp>
      <p:sp>
        <p:nvSpPr>
          <p:cNvPr id="5" name="object 5"/>
          <p:cNvSpPr txBox="1"/>
          <p:nvPr/>
        </p:nvSpPr>
        <p:spPr>
          <a:xfrm>
            <a:off x="3116529" y="5708650"/>
            <a:ext cx="352044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in the process of trading</a:t>
            </a:r>
            <a:r>
              <a:rPr dirty="0" sz="1400" spc="570" b="1">
                <a:latin typeface="Courier New"/>
                <a:cs typeface="Courier New"/>
              </a:rPr>
              <a:t> </a:t>
            </a:r>
            <a:r>
              <a:rPr dirty="0" sz="1400" spc="-5" b="1">
                <a:latin typeface="Courier New"/>
                <a:cs typeface="Courier New"/>
              </a:rPr>
              <a:t>places</a:t>
            </a:r>
            <a:endParaRPr sz="1400">
              <a:latin typeface="Courier New"/>
              <a:cs typeface="Courier New"/>
            </a:endParaRPr>
          </a:p>
        </p:txBody>
      </p:sp>
      <p:sp>
        <p:nvSpPr>
          <p:cNvPr id="6" name="object 6"/>
          <p:cNvSpPr txBox="1"/>
          <p:nvPr/>
        </p:nvSpPr>
        <p:spPr>
          <a:xfrm>
            <a:off x="1131569" y="5507990"/>
            <a:ext cx="18891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Both adult eagles  They appear to be  so the eagle that  fly away and</a:t>
            </a:r>
            <a:r>
              <a:rPr dirty="0" sz="1400" spc="270" b="1">
                <a:latin typeface="Courier New"/>
                <a:cs typeface="Courier New"/>
              </a:rPr>
              <a:t> </a:t>
            </a:r>
            <a:r>
              <a:rPr dirty="0" sz="1400" spc="-5" b="1">
                <a:latin typeface="Courier New"/>
                <a:cs typeface="Courier New"/>
              </a:rPr>
              <a:t>find</a:t>
            </a:r>
            <a:endParaRPr sz="1400">
              <a:latin typeface="Courier New"/>
              <a:cs typeface="Courier New"/>
            </a:endParaRPr>
          </a:p>
        </p:txBody>
      </p:sp>
      <p:sp>
        <p:nvSpPr>
          <p:cNvPr id="7" name="object 7"/>
          <p:cNvSpPr txBox="1"/>
          <p:nvPr/>
        </p:nvSpPr>
        <p:spPr>
          <a:xfrm>
            <a:off x="3111550" y="5910579"/>
            <a:ext cx="3529329" cy="439420"/>
          </a:xfrm>
          <a:prstGeom prst="rect">
            <a:avLst/>
          </a:prstGeom>
        </p:spPr>
        <p:txBody>
          <a:bodyPr wrap="square" lIns="0" tIns="29845" rIns="0" bIns="0" rtlCol="0" vert="horz">
            <a:spAutoFit/>
          </a:bodyPr>
          <a:lstStyle/>
          <a:p>
            <a:pPr marL="12700" marR="5080">
              <a:lnSpc>
                <a:spcPts val="1580"/>
              </a:lnSpc>
              <a:spcBef>
                <a:spcPts val="235"/>
              </a:spcBef>
              <a:tabLst>
                <a:tab pos="2540635" algn="l"/>
              </a:tabLst>
            </a:pPr>
            <a:r>
              <a:rPr dirty="0" sz="1400" spc="-5" b="1">
                <a:latin typeface="Courier New"/>
                <a:cs typeface="Courier New"/>
              </a:rPr>
              <a:t>had been sitting on the eggs can  some food</a:t>
            </a:r>
            <a:r>
              <a:rPr dirty="0" sz="1400" spc="245" b="1">
                <a:latin typeface="Courier New"/>
                <a:cs typeface="Courier New"/>
              </a:rPr>
              <a:t> </a:t>
            </a:r>
            <a:r>
              <a:rPr dirty="0" sz="1400" spc="-5" b="1">
                <a:latin typeface="Courier New"/>
                <a:cs typeface="Courier New"/>
              </a:rPr>
              <a:t>for</a:t>
            </a:r>
            <a:r>
              <a:rPr dirty="0" sz="1400" spc="120" b="1">
                <a:latin typeface="Courier New"/>
                <a:cs typeface="Courier New"/>
              </a:rPr>
              <a:t> </a:t>
            </a:r>
            <a:r>
              <a:rPr dirty="0" sz="1400" spc="-5" b="1">
                <a:latin typeface="Courier New"/>
                <a:cs typeface="Courier New"/>
              </a:rPr>
              <a:t>itself.	The</a:t>
            </a:r>
            <a:r>
              <a:rPr dirty="0" sz="1400" spc="25" b="1">
                <a:latin typeface="Courier New"/>
                <a:cs typeface="Courier New"/>
              </a:rPr>
              <a:t> </a:t>
            </a:r>
            <a:r>
              <a:rPr dirty="0" sz="1400" spc="-5" b="1">
                <a:latin typeface="Courier New"/>
                <a:cs typeface="Courier New"/>
              </a:rPr>
              <a:t>other</a:t>
            </a:r>
            <a:endParaRPr sz="1400">
              <a:latin typeface="Courier New"/>
              <a:cs typeface="Courier New"/>
            </a:endParaRPr>
          </a:p>
        </p:txBody>
      </p:sp>
      <p:sp>
        <p:nvSpPr>
          <p:cNvPr id="8" name="object 8"/>
          <p:cNvSpPr txBox="1"/>
          <p:nvPr/>
        </p:nvSpPr>
        <p:spPr>
          <a:xfrm>
            <a:off x="1131569" y="6313170"/>
            <a:ext cx="5507990" cy="1043940"/>
          </a:xfrm>
          <a:prstGeom prst="rect">
            <a:avLst/>
          </a:prstGeom>
        </p:spPr>
        <p:txBody>
          <a:bodyPr wrap="square" lIns="0" tIns="29845" rIns="0" bIns="0" rtlCol="0" vert="horz">
            <a:spAutoFit/>
          </a:bodyPr>
          <a:lstStyle/>
          <a:p>
            <a:pPr marL="12700" marR="6985">
              <a:lnSpc>
                <a:spcPts val="1580"/>
              </a:lnSpc>
              <a:spcBef>
                <a:spcPts val="235"/>
              </a:spcBef>
            </a:pPr>
            <a:r>
              <a:rPr dirty="0" sz="1400" spc="-5" b="1">
                <a:latin typeface="Courier New"/>
                <a:cs typeface="Courier New"/>
              </a:rPr>
              <a:t>eagle will then take its place sitting on the eggs  in the</a:t>
            </a:r>
            <a:r>
              <a:rPr dirty="0" sz="1400" spc="-10" b="1">
                <a:latin typeface="Courier New"/>
                <a:cs typeface="Courier New"/>
              </a:rPr>
              <a:t> </a:t>
            </a:r>
            <a:r>
              <a:rPr dirty="0" sz="1400" spc="-5" b="1">
                <a:latin typeface="Courier New"/>
                <a:cs typeface="Courier New"/>
              </a:rPr>
              <a:t>nest.</a:t>
            </a:r>
            <a:endParaRPr sz="1400">
              <a:latin typeface="Courier New"/>
              <a:cs typeface="Courier New"/>
            </a:endParaRPr>
          </a:p>
          <a:p>
            <a:pPr>
              <a:lnSpc>
                <a:spcPct val="100000"/>
              </a:lnSpc>
              <a:spcBef>
                <a:spcPts val="30"/>
              </a:spcBef>
            </a:pPr>
            <a:endParaRPr sz="1350">
              <a:latin typeface="Times New Roman"/>
              <a:cs typeface="Times New Roman"/>
            </a:endParaRPr>
          </a:p>
          <a:p>
            <a:pPr marL="12700" marR="5080">
              <a:lnSpc>
                <a:spcPts val="1590"/>
              </a:lnSpc>
            </a:pPr>
            <a:r>
              <a:rPr dirty="0" sz="1400" spc="-5" b="1">
                <a:latin typeface="Courier New"/>
                <a:cs typeface="Courier New"/>
              </a:rPr>
              <a:t>Adult eagles are known to share the responsibility  for sitting on their</a:t>
            </a:r>
            <a:r>
              <a:rPr dirty="0" sz="1400" spc="-20" b="1">
                <a:latin typeface="Courier New"/>
                <a:cs typeface="Courier New"/>
              </a:rPr>
              <a:t> </a:t>
            </a:r>
            <a:r>
              <a:rPr dirty="0" sz="1400" spc="-5" b="1">
                <a:latin typeface="Courier New"/>
                <a:cs typeface="Courier New"/>
              </a:rPr>
              <a:t>eggs.</a:t>
            </a:r>
            <a:endParaRPr sz="1400">
              <a:latin typeface="Courier New"/>
              <a:cs typeface="Courier New"/>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458460" cy="518159"/>
        </p:xfrm>
        <a:graphic>
          <a:graphicData uri="http://schemas.openxmlformats.org/drawingml/2006/table">
            <a:tbl>
              <a:tblPr firstRow="1" bandRow="1">
                <a:tableStyleId>{2D5ABB26-0587-4C30-8999-92F81FD0307C}</a:tableStyleId>
              </a:tblPr>
              <a:tblGrid>
                <a:gridCol w="786130"/>
                <a:gridCol w="411480"/>
                <a:gridCol w="891540"/>
                <a:gridCol w="1463039"/>
                <a:gridCol w="1234439"/>
                <a:gridCol w="671829"/>
              </a:tblGrid>
              <a:tr h="259020">
                <a:tc>
                  <a:txBody>
                    <a:bodyPr/>
                    <a:lstStyle/>
                    <a:p>
                      <a:pPr marL="31750">
                        <a:lnSpc>
                          <a:spcPts val="1860"/>
                        </a:lnSpc>
                      </a:pPr>
                      <a:r>
                        <a:rPr dirty="0" sz="1800" spc="-5" b="1">
                          <a:latin typeface="Courier New"/>
                          <a:cs typeface="Courier New"/>
                        </a:rPr>
                        <a:t>April</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7,</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a:t>
                      </a:r>
                      <a:endParaRPr sz="1800">
                        <a:latin typeface="Courier New"/>
                        <a:cs typeface="Courier New"/>
                      </a:endParaRPr>
                    </a:p>
                  </a:txBody>
                  <a:tcPr marL="0" marR="0" marB="0" marT="0"/>
                </a:tc>
                <a:tc>
                  <a:txBody>
                    <a:bodyPr/>
                    <a:lstStyle/>
                    <a:p>
                      <a:pPr algn="r" marR="83820">
                        <a:lnSpc>
                          <a:spcPts val="1860"/>
                        </a:lnSpc>
                      </a:pPr>
                      <a:r>
                        <a:rPr dirty="0" sz="1800" spc="-5" b="1">
                          <a:latin typeface="Courier New"/>
                          <a:cs typeface="Courier New"/>
                        </a:rPr>
                        <a:t>One</a:t>
                      </a:r>
                      <a:r>
                        <a:rPr dirty="0" sz="1800" spc="-100"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algn="ctr" marR="38100">
                        <a:lnSpc>
                          <a:spcPts val="1860"/>
                        </a:lnSpc>
                      </a:pPr>
                      <a:r>
                        <a:rPr dirty="0" sz="1800" spc="-5" b="1">
                          <a:latin typeface="Courier New"/>
                          <a:cs typeface="Courier New"/>
                        </a:rPr>
                        <a:t>Eagle</a:t>
                      </a:r>
                      <a:r>
                        <a:rPr dirty="0" sz="1800" spc="-80" b="1">
                          <a:latin typeface="Courier New"/>
                          <a:cs typeface="Courier New"/>
                        </a:rPr>
                        <a:t> </a:t>
                      </a:r>
                      <a:r>
                        <a:rPr dirty="0" sz="1800" spc="-5" b="1">
                          <a:latin typeface="Courier New"/>
                          <a:cs typeface="Courier New"/>
                        </a:rPr>
                        <a:t>on</a:t>
                      </a:r>
                      <a:endParaRPr sz="1800">
                        <a:latin typeface="Courier New"/>
                        <a:cs typeface="Courier New"/>
                      </a:endParaRPr>
                    </a:p>
                  </a:txBody>
                  <a:tcPr marL="0" marR="0" marB="0" marT="0"/>
                </a:tc>
                <a:tc>
                  <a:txBody>
                    <a:bodyPr/>
                    <a:lstStyle/>
                    <a:p>
                      <a:pPr marL="45085">
                        <a:lnSpc>
                          <a:spcPts val="1860"/>
                        </a:lnSpc>
                      </a:pPr>
                      <a:r>
                        <a:rPr dirty="0" sz="1800" spc="-5" b="1">
                          <a:latin typeface="Courier New"/>
                          <a:cs typeface="Courier New"/>
                        </a:rPr>
                        <a:t>the</a:t>
                      </a:r>
                      <a:endParaRPr sz="1800">
                        <a:latin typeface="Courier New"/>
                        <a:cs typeface="Courier New"/>
                      </a:endParaRPr>
                    </a:p>
                  </a:txBody>
                  <a:tcPr marL="0" marR="0" marB="0" marT="0"/>
                </a:tc>
              </a:tr>
              <a:tr h="259020">
                <a:tc>
                  <a:txBody>
                    <a:bodyPr/>
                    <a:lstStyle/>
                    <a:p>
                      <a:pPr>
                        <a:lnSpc>
                          <a:spcPct val="100000"/>
                        </a:lnSpc>
                      </a:pPr>
                      <a:endParaRPr sz="1400">
                        <a:latin typeface="Times New Roman"/>
                        <a:cs typeface="Times New Roman"/>
                      </a:endParaRPr>
                    </a:p>
                  </a:txBody>
                  <a:tcPr marL="0" marR="0" marB="0" marT="0"/>
                </a:tc>
                <a:tc>
                  <a:txBody>
                    <a:bodyPr/>
                    <a:lstStyle/>
                    <a:p>
                      <a:pPr>
                        <a:lnSpc>
                          <a:spcPct val="100000"/>
                        </a:lnSpc>
                      </a:pPr>
                      <a:endParaRPr sz="1400">
                        <a:latin typeface="Times New Roman"/>
                        <a:cs typeface="Times New Roman"/>
                      </a:endParaRPr>
                    </a:p>
                  </a:txBody>
                  <a:tcPr marL="0" marR="0" marB="0" marT="0"/>
                </a:tc>
                <a:tc>
                  <a:txBody>
                    <a:bodyPr/>
                    <a:lstStyle/>
                    <a:p>
                      <a:pPr>
                        <a:lnSpc>
                          <a:spcPct val="100000"/>
                        </a:lnSpc>
                      </a:pPr>
                      <a:endParaRPr sz="1400">
                        <a:latin typeface="Times New Roman"/>
                        <a:cs typeface="Times New Roman"/>
                      </a:endParaRPr>
                    </a:p>
                  </a:txBody>
                  <a:tcPr marL="0" marR="0" marB="0" marT="0"/>
                </a:tc>
                <a:tc>
                  <a:txBody>
                    <a:bodyPr/>
                    <a:lstStyle/>
                    <a:p>
                      <a:pPr algn="r" marR="37465">
                        <a:lnSpc>
                          <a:spcPts val="1860"/>
                        </a:lnSpc>
                      </a:pPr>
                      <a:r>
                        <a:rPr dirty="0" sz="1800" spc="-5" b="1">
                          <a:latin typeface="Courier New"/>
                          <a:cs typeface="Courier New"/>
                        </a:rPr>
                        <a:t>Nest</a:t>
                      </a:r>
                      <a:r>
                        <a:rPr dirty="0" sz="1800" spc="-100" b="1">
                          <a:latin typeface="Courier New"/>
                          <a:cs typeface="Courier New"/>
                        </a:rPr>
                        <a:t> </a:t>
                      </a:r>
                      <a:r>
                        <a:rPr dirty="0" sz="1800" spc="-5" b="1">
                          <a:latin typeface="Courier New"/>
                          <a:cs typeface="Courier New"/>
                        </a:rPr>
                        <a:t>with</a:t>
                      </a:r>
                      <a:endParaRPr sz="1800">
                        <a:latin typeface="Courier New"/>
                        <a:cs typeface="Courier New"/>
                      </a:endParaRPr>
                    </a:p>
                  </a:txBody>
                  <a:tcPr marL="0" marR="0" marB="0" marT="0"/>
                </a:tc>
                <a:tc>
                  <a:txBody>
                    <a:bodyPr/>
                    <a:lstStyle/>
                    <a:p>
                      <a:pPr algn="ctr" marL="45720">
                        <a:lnSpc>
                          <a:spcPts val="1860"/>
                        </a:lnSpc>
                      </a:pPr>
                      <a:r>
                        <a:rPr dirty="0" sz="1800" spc="-5" b="1">
                          <a:latin typeface="Courier New"/>
                          <a:cs typeface="Courier New"/>
                        </a:rPr>
                        <a:t>its</a:t>
                      </a:r>
                      <a:r>
                        <a:rPr dirty="0" sz="1800" spc="-80" b="1">
                          <a:latin typeface="Courier New"/>
                          <a:cs typeface="Courier New"/>
                        </a:rPr>
                        <a:t> </a:t>
                      </a:r>
                      <a:r>
                        <a:rPr dirty="0" sz="1800" spc="-5" b="1">
                          <a:latin typeface="Courier New"/>
                          <a:cs typeface="Courier New"/>
                        </a:rPr>
                        <a:t>Beak</a:t>
                      </a:r>
                      <a:endParaRPr sz="1800">
                        <a:latin typeface="Courier New"/>
                        <a:cs typeface="Courier New"/>
                      </a:endParaRPr>
                    </a:p>
                  </a:txBody>
                  <a:tcPr marL="0" marR="0" marB="0" marT="0"/>
                </a:tc>
                <a:tc>
                  <a:txBody>
                    <a:bodyPr/>
                    <a:lstStyle/>
                    <a:p>
                      <a:pPr marL="91440">
                        <a:lnSpc>
                          <a:spcPts val="1860"/>
                        </a:lnSpc>
                      </a:pPr>
                      <a:r>
                        <a:rPr dirty="0" sz="1800" spc="-5" b="1">
                          <a:latin typeface="Courier New"/>
                          <a:cs typeface="Courier New"/>
                        </a:rPr>
                        <a:t>Open</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9895" cy="225171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This eagle is on the nest with its beak open. It  is not clear why its beak is open. It is probably  making some noise, but it was too far away to be  heard. The other adult eagle may be hidden low in  the</a:t>
            </a:r>
            <a:r>
              <a:rPr dirty="0" sz="1400" spc="-10" b="1">
                <a:latin typeface="Courier New"/>
                <a:cs typeface="Courier New"/>
              </a:rPr>
              <a:t> </a:t>
            </a:r>
            <a:r>
              <a:rPr dirty="0" sz="1400" spc="-5" b="1">
                <a:latin typeface="Courier New"/>
                <a:cs typeface="Courier New"/>
              </a:rPr>
              <a:t>nest.</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080">
              <a:lnSpc>
                <a:spcPct val="94300"/>
              </a:lnSpc>
              <a:spcBef>
                <a:spcPts val="5"/>
              </a:spcBef>
            </a:pPr>
            <a:r>
              <a:rPr dirty="0" sz="1400" spc="-5" b="1">
                <a:latin typeface="Courier New"/>
                <a:cs typeface="Courier New"/>
              </a:rPr>
              <a:t>This eagle may be telling its partner to get out  and let it take over sitting on the eggs. Or it is  possible that one of the eggs has hatched and the  hatchling eaglet cannot be seen because it is too  small and too deep in the</a:t>
            </a:r>
            <a:r>
              <a:rPr dirty="0" sz="1400" spc="-2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April 9,</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69672" y="859790"/>
            <a:ext cx="2769235" cy="591820"/>
          </a:xfrm>
          <a:prstGeom prst="rect">
            <a:avLst/>
          </a:prstGeom>
        </p:spPr>
        <p:txBody>
          <a:bodyPr wrap="square" lIns="0" tIns="12700" rIns="0" bIns="0" rtlCol="0" vert="horz">
            <a:spAutoFit/>
          </a:bodyPr>
          <a:lstStyle/>
          <a:p>
            <a:pPr marL="12700">
              <a:lnSpc>
                <a:spcPts val="2350"/>
              </a:lnSpc>
              <a:spcBef>
                <a:spcPts val="100"/>
              </a:spcBef>
            </a:pPr>
            <a:r>
              <a:rPr dirty="0" sz="2000" spc="-5" b="1">
                <a:latin typeface="Courier New"/>
                <a:cs typeface="Courier New"/>
              </a:rPr>
              <a:t>Second Adult</a:t>
            </a:r>
            <a:r>
              <a:rPr dirty="0" sz="2000" spc="-95" b="1">
                <a:latin typeface="Courier New"/>
                <a:cs typeface="Courier New"/>
              </a:rPr>
              <a:t> </a:t>
            </a:r>
            <a:r>
              <a:rPr dirty="0" sz="2000" spc="-5" b="1">
                <a:latin typeface="Courier New"/>
                <a:cs typeface="Courier New"/>
              </a:rPr>
              <a:t>Eagle</a:t>
            </a:r>
            <a:endParaRPr sz="2000">
              <a:latin typeface="Courier New"/>
              <a:cs typeface="Courier New"/>
            </a:endParaRPr>
          </a:p>
          <a:p>
            <a:pPr marL="12700">
              <a:lnSpc>
                <a:spcPts val="2110"/>
              </a:lnSpc>
            </a:pPr>
            <a:r>
              <a:rPr dirty="0" sz="1800" spc="-5" b="1">
                <a:latin typeface="Courier New"/>
                <a:cs typeface="Courier New"/>
              </a:rPr>
              <a:t>Arriving at the</a:t>
            </a:r>
            <a:r>
              <a:rPr dirty="0" sz="1800" spc="-9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4" name="object 4"/>
          <p:cNvSpPr/>
          <p:nvPr/>
        </p:nvSpPr>
        <p:spPr>
          <a:xfrm>
            <a:off x="1143000" y="1662429"/>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478779"/>
            <a:ext cx="5509260" cy="84328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One adult eagle can be seen deep in the nest while  its partner arrives on the wing. The two adult  eagles will trade places after the partner lands on  the</a:t>
            </a:r>
            <a:r>
              <a:rPr dirty="0" sz="1400" spc="-10"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91160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11, 2019 (5:20</a:t>
            </a:r>
            <a:r>
              <a:rPr dirty="0" sz="1800" spc="-50" b="1">
                <a:latin typeface="Courier New"/>
                <a:cs typeface="Courier New"/>
              </a:rPr>
              <a:t> </a:t>
            </a:r>
            <a:r>
              <a:rPr dirty="0" sz="1800" spc="-5" b="1">
                <a:latin typeface="Courier New"/>
                <a:cs typeface="Courier New"/>
              </a:rPr>
              <a:t>PM):</a:t>
            </a:r>
            <a:endParaRPr sz="1800">
              <a:latin typeface="Courier New"/>
              <a:cs typeface="Courier New"/>
            </a:endParaRPr>
          </a:p>
          <a:p>
            <a:pPr marL="469900">
              <a:lnSpc>
                <a:spcPts val="2100"/>
              </a:lnSpc>
            </a:pPr>
            <a:r>
              <a:rPr dirty="0" sz="1800" spc="-5" b="1">
                <a:latin typeface="Courier New"/>
                <a:cs typeface="Courier New"/>
              </a:rPr>
              <a:t>One Adult Eagle in</a:t>
            </a:r>
            <a:r>
              <a:rPr dirty="0" sz="1800" spc="-85" b="1">
                <a:latin typeface="Courier New"/>
                <a:cs typeface="Courier New"/>
              </a:rPr>
              <a:t> </a:t>
            </a:r>
            <a:r>
              <a:rPr dirty="0" sz="1800" spc="-5" b="1">
                <a:latin typeface="Courier New"/>
                <a:cs typeface="Courier New"/>
              </a:rPr>
              <a:t>Flight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499510" y="5450840"/>
            <a:ext cx="985519"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returning</a:t>
            </a:r>
            <a:endParaRPr sz="1400">
              <a:latin typeface="Courier New"/>
              <a:cs typeface="Courier New"/>
            </a:endParaRPr>
          </a:p>
        </p:txBody>
      </p:sp>
      <p:sp>
        <p:nvSpPr>
          <p:cNvPr id="5" name="object 5"/>
          <p:cNvSpPr txBox="1"/>
          <p:nvPr/>
        </p:nvSpPr>
        <p:spPr>
          <a:xfrm>
            <a:off x="4625518" y="5450840"/>
            <a:ext cx="1316355" cy="238760"/>
          </a:xfrm>
          <a:prstGeom prst="rect">
            <a:avLst/>
          </a:prstGeom>
        </p:spPr>
        <p:txBody>
          <a:bodyPr wrap="square" lIns="0" tIns="12700" rIns="0" bIns="0" rtlCol="0" vert="horz">
            <a:spAutoFit/>
          </a:bodyPr>
          <a:lstStyle/>
          <a:p>
            <a:pPr marL="12700">
              <a:lnSpc>
                <a:spcPct val="100000"/>
              </a:lnSpc>
              <a:spcBef>
                <a:spcPts val="100"/>
              </a:spcBef>
              <a:tabLst>
                <a:tab pos="390525" algn="l"/>
                <a:tab pos="876300" algn="l"/>
              </a:tabLst>
            </a:pPr>
            <a:r>
              <a:rPr dirty="0" sz="1400" spc="-5" b="1">
                <a:latin typeface="Courier New"/>
                <a:cs typeface="Courier New"/>
              </a:rPr>
              <a:t>t</a:t>
            </a:r>
            <a:r>
              <a:rPr dirty="0" sz="1400" b="1">
                <a:latin typeface="Courier New"/>
                <a:cs typeface="Courier New"/>
              </a:rPr>
              <a:t>o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nest</a:t>
            </a:r>
            <a:endParaRPr sz="1400">
              <a:latin typeface="Courier New"/>
              <a:cs typeface="Courier New"/>
            </a:endParaRPr>
          </a:p>
        </p:txBody>
      </p:sp>
      <p:sp>
        <p:nvSpPr>
          <p:cNvPr id="6" name="object 6"/>
          <p:cNvSpPr txBox="1"/>
          <p:nvPr/>
        </p:nvSpPr>
        <p:spPr>
          <a:xfrm>
            <a:off x="6080811" y="5450840"/>
            <a:ext cx="55880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after</a:t>
            </a:r>
            <a:endParaRPr sz="1400">
              <a:latin typeface="Courier New"/>
              <a:cs typeface="Courier New"/>
            </a:endParaRPr>
          </a:p>
        </p:txBody>
      </p:sp>
      <p:sp>
        <p:nvSpPr>
          <p:cNvPr id="7" name="object 7"/>
          <p:cNvSpPr txBox="1"/>
          <p:nvPr/>
        </p:nvSpPr>
        <p:spPr>
          <a:xfrm>
            <a:off x="1131569" y="5450840"/>
            <a:ext cx="2228850" cy="439420"/>
          </a:xfrm>
          <a:prstGeom prst="rect">
            <a:avLst/>
          </a:prstGeom>
        </p:spPr>
        <p:txBody>
          <a:bodyPr wrap="square" lIns="0" tIns="29845" rIns="0" bIns="0" rtlCol="0" vert="horz">
            <a:spAutoFit/>
          </a:bodyPr>
          <a:lstStyle/>
          <a:p>
            <a:pPr marL="12700" marR="5080">
              <a:lnSpc>
                <a:spcPts val="1580"/>
              </a:lnSpc>
              <a:spcBef>
                <a:spcPts val="235"/>
              </a:spcBef>
              <a:tabLst>
                <a:tab pos="605155" algn="l"/>
                <a:tab pos="1303020" algn="l"/>
                <a:tab pos="2002155" algn="l"/>
              </a:tabLst>
            </a:pPr>
            <a:r>
              <a:rPr dirty="0" sz="1400" spc="-5" b="1">
                <a:latin typeface="Courier New"/>
                <a:cs typeface="Courier New"/>
              </a:rPr>
              <a:t>Thi</a:t>
            </a:r>
            <a:r>
              <a:rPr dirty="0" sz="1400" b="1">
                <a:latin typeface="Courier New"/>
                <a:cs typeface="Courier New"/>
              </a:rPr>
              <a:t>s	</a:t>
            </a:r>
            <a:r>
              <a:rPr dirty="0" sz="1400" spc="-5" b="1">
                <a:latin typeface="Courier New"/>
                <a:cs typeface="Courier New"/>
              </a:rPr>
              <a:t>adul</a:t>
            </a:r>
            <a:r>
              <a:rPr dirty="0" sz="1400" b="1">
                <a:latin typeface="Courier New"/>
                <a:cs typeface="Courier New"/>
              </a:rPr>
              <a:t>t	</a:t>
            </a:r>
            <a:r>
              <a:rPr dirty="0" sz="1400" spc="-5" b="1">
                <a:latin typeface="Courier New"/>
                <a:cs typeface="Courier New"/>
              </a:rPr>
              <a:t>eagl</a:t>
            </a:r>
            <a:r>
              <a:rPr dirty="0" sz="1400" b="1">
                <a:latin typeface="Courier New"/>
                <a:cs typeface="Courier New"/>
              </a:rPr>
              <a:t>e	</a:t>
            </a:r>
            <a:r>
              <a:rPr dirty="0" sz="1400" spc="-5" b="1">
                <a:latin typeface="Courier New"/>
                <a:cs typeface="Courier New"/>
              </a:rPr>
              <a:t>is  foraging for</a:t>
            </a:r>
            <a:r>
              <a:rPr dirty="0" sz="1400" spc="-45" b="1">
                <a:latin typeface="Courier New"/>
                <a:cs typeface="Courier New"/>
              </a:rPr>
              <a:t> </a:t>
            </a:r>
            <a:r>
              <a:rPr dirty="0" sz="1400" spc="-5" b="1">
                <a:latin typeface="Courier New"/>
                <a:cs typeface="Courier New"/>
              </a:rPr>
              <a:t>food.</a:t>
            </a:r>
            <a:endParaRPr sz="1400">
              <a:latin typeface="Courier New"/>
              <a:cs typeface="Courier New"/>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4597400" cy="81788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11, 2019 (5:26</a:t>
            </a:r>
            <a:r>
              <a:rPr dirty="0" sz="1800" spc="-35" b="1">
                <a:latin typeface="Courier New"/>
                <a:cs typeface="Courier New"/>
              </a:rPr>
              <a:t> </a:t>
            </a:r>
            <a:r>
              <a:rPr dirty="0" sz="1800" spc="-5" b="1">
                <a:latin typeface="Courier New"/>
                <a:cs typeface="Courier New"/>
              </a:rPr>
              <a:t>PM):</a:t>
            </a:r>
            <a:endParaRPr sz="1800">
              <a:latin typeface="Courier New"/>
              <a:cs typeface="Courier New"/>
            </a:endParaRPr>
          </a:p>
          <a:p>
            <a:pPr marL="12700">
              <a:lnSpc>
                <a:spcPts val="2039"/>
              </a:lnSpc>
            </a:pPr>
            <a:r>
              <a:rPr dirty="0" sz="1800" spc="-5" b="1">
                <a:latin typeface="Courier New"/>
                <a:cs typeface="Courier New"/>
              </a:rPr>
              <a:t>Two Adult Eagles, One on the</a:t>
            </a:r>
            <a:r>
              <a:rPr dirty="0" sz="1800" spc="-70" b="1">
                <a:latin typeface="Courier New"/>
                <a:cs typeface="Courier New"/>
              </a:rPr>
              <a:t> </a:t>
            </a:r>
            <a:r>
              <a:rPr dirty="0" sz="1800" spc="-5" b="1">
                <a:latin typeface="Courier New"/>
                <a:cs typeface="Courier New"/>
              </a:rPr>
              <a:t>Nest</a:t>
            </a:r>
            <a:endParaRPr sz="1800">
              <a:latin typeface="Courier New"/>
              <a:cs typeface="Courier New"/>
            </a:endParaRPr>
          </a:p>
          <a:p>
            <a:pPr marL="1978660">
              <a:lnSpc>
                <a:spcPts val="2100"/>
              </a:lnSpc>
            </a:pPr>
            <a:r>
              <a:rPr dirty="0" sz="1800" spc="-5" b="1">
                <a:latin typeface="Courier New"/>
                <a:cs typeface="Courier New"/>
              </a:rPr>
              <a:t>and One in the</a:t>
            </a:r>
            <a:r>
              <a:rPr dirty="0" sz="1800" spc="-8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1053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After arriving at the nest, one eagle stares at the  camera while its partner continues to sit on the  eggs in the nest. The eyes of the eagles are  better than the lens on this</a:t>
            </a:r>
            <a:r>
              <a:rPr dirty="0" sz="1400" spc="-30" b="1">
                <a:latin typeface="Courier New"/>
                <a:cs typeface="Courier New"/>
              </a:rPr>
              <a:t> </a:t>
            </a:r>
            <a:r>
              <a:rPr dirty="0" sz="1400" spc="-5" b="1">
                <a:latin typeface="Courier New"/>
                <a:cs typeface="Courier New"/>
              </a:rPr>
              <a:t>camera..</a:t>
            </a:r>
            <a:endParaRPr sz="1400">
              <a:latin typeface="Courier New"/>
              <a:cs typeface="Courier New"/>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4597400" cy="81788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11, 2019 (5:26</a:t>
            </a:r>
            <a:r>
              <a:rPr dirty="0" sz="1800" spc="-35" b="1">
                <a:latin typeface="Courier New"/>
                <a:cs typeface="Courier New"/>
              </a:rPr>
              <a:t> </a:t>
            </a:r>
            <a:r>
              <a:rPr dirty="0" sz="1800" spc="-5" b="1">
                <a:latin typeface="Courier New"/>
                <a:cs typeface="Courier New"/>
              </a:rPr>
              <a:t>PM):</a:t>
            </a:r>
            <a:endParaRPr sz="1800">
              <a:latin typeface="Courier New"/>
              <a:cs typeface="Courier New"/>
            </a:endParaRPr>
          </a:p>
          <a:p>
            <a:pPr marL="12700">
              <a:lnSpc>
                <a:spcPts val="2039"/>
              </a:lnSpc>
            </a:pPr>
            <a:r>
              <a:rPr dirty="0" sz="1800" spc="-5" b="1">
                <a:latin typeface="Courier New"/>
                <a:cs typeface="Courier New"/>
              </a:rPr>
              <a:t>Two Adult Eagles, One on the</a:t>
            </a:r>
            <a:r>
              <a:rPr dirty="0" sz="1800" spc="-70" b="1">
                <a:latin typeface="Courier New"/>
                <a:cs typeface="Courier New"/>
              </a:rPr>
              <a:t> </a:t>
            </a:r>
            <a:r>
              <a:rPr dirty="0" sz="1800" spc="-5" b="1">
                <a:latin typeface="Courier New"/>
                <a:cs typeface="Courier New"/>
              </a:rPr>
              <a:t>Nest</a:t>
            </a:r>
            <a:endParaRPr sz="1800">
              <a:latin typeface="Courier New"/>
              <a:cs typeface="Courier New"/>
            </a:endParaRPr>
          </a:p>
          <a:p>
            <a:pPr marL="1978660">
              <a:lnSpc>
                <a:spcPts val="2100"/>
              </a:lnSpc>
            </a:pPr>
            <a:r>
              <a:rPr dirty="0" sz="1800" spc="-5" b="1">
                <a:latin typeface="Courier New"/>
                <a:cs typeface="Courier New"/>
              </a:rPr>
              <a:t>and One in the</a:t>
            </a:r>
            <a:r>
              <a:rPr dirty="0" sz="1800" spc="-8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2393950" cy="238760"/>
          </a:xfrm>
          <a:prstGeom prst="rect">
            <a:avLst/>
          </a:prstGeom>
        </p:spPr>
        <p:txBody>
          <a:bodyPr wrap="square" lIns="0" tIns="12700" rIns="0" bIns="0" rtlCol="0" vert="horz">
            <a:spAutoFit/>
          </a:bodyPr>
          <a:lstStyle/>
          <a:p>
            <a:pPr marL="12700">
              <a:lnSpc>
                <a:spcPct val="100000"/>
              </a:lnSpc>
              <a:spcBef>
                <a:spcPts val="100"/>
              </a:spcBef>
              <a:tabLst>
                <a:tab pos="517525" algn="l"/>
                <a:tab pos="1235710" algn="l"/>
                <a:tab pos="1633855" algn="l"/>
              </a:tabLst>
            </a:pPr>
            <a:r>
              <a:rPr dirty="0" sz="1400" spc="-5" b="1">
                <a:latin typeface="Courier New"/>
                <a:cs typeface="Courier New"/>
              </a:rPr>
              <a:t>On</a:t>
            </a:r>
            <a:r>
              <a:rPr dirty="0" sz="1400" b="1">
                <a:latin typeface="Courier New"/>
                <a:cs typeface="Courier New"/>
              </a:rPr>
              <a:t>e	</a:t>
            </a:r>
            <a:r>
              <a:rPr dirty="0" sz="1400" spc="-5" b="1">
                <a:latin typeface="Courier New"/>
                <a:cs typeface="Courier New"/>
              </a:rPr>
              <a:t>eagl</a:t>
            </a:r>
            <a:r>
              <a:rPr dirty="0" sz="1400" b="1">
                <a:latin typeface="Courier New"/>
                <a:cs typeface="Courier New"/>
              </a:rPr>
              <a:t>e	</a:t>
            </a:r>
            <a:r>
              <a:rPr dirty="0" sz="1400" spc="-5" b="1">
                <a:latin typeface="Courier New"/>
                <a:cs typeface="Courier New"/>
              </a:rPr>
              <a:t>i</a:t>
            </a:r>
            <a:r>
              <a:rPr dirty="0" sz="1400" b="1">
                <a:latin typeface="Courier New"/>
                <a:cs typeface="Courier New"/>
              </a:rPr>
              <a:t>s	</a:t>
            </a:r>
            <a:r>
              <a:rPr dirty="0" sz="1400" spc="-5" b="1">
                <a:latin typeface="Courier New"/>
                <a:cs typeface="Courier New"/>
              </a:rPr>
              <a:t>sitting</a:t>
            </a:r>
            <a:endParaRPr sz="1400">
              <a:latin typeface="Courier New"/>
              <a:cs typeface="Courier New"/>
            </a:endParaRPr>
          </a:p>
        </p:txBody>
      </p:sp>
      <p:sp>
        <p:nvSpPr>
          <p:cNvPr id="5" name="object 5"/>
          <p:cNvSpPr txBox="1"/>
          <p:nvPr/>
        </p:nvSpPr>
        <p:spPr>
          <a:xfrm>
            <a:off x="3684778" y="5709920"/>
            <a:ext cx="744220" cy="238760"/>
          </a:xfrm>
          <a:prstGeom prst="rect">
            <a:avLst/>
          </a:prstGeom>
        </p:spPr>
        <p:txBody>
          <a:bodyPr wrap="square" lIns="0" tIns="12700" rIns="0" bIns="0" rtlCol="0" vert="horz">
            <a:spAutoFit/>
          </a:bodyPr>
          <a:lstStyle/>
          <a:p>
            <a:pPr marL="12700">
              <a:lnSpc>
                <a:spcPct val="100000"/>
              </a:lnSpc>
              <a:spcBef>
                <a:spcPts val="100"/>
              </a:spcBef>
              <a:tabLst>
                <a:tab pos="517525" algn="l"/>
              </a:tabLst>
            </a:pPr>
            <a:r>
              <a:rPr dirty="0" sz="1400" spc="-5" b="1">
                <a:latin typeface="Courier New"/>
                <a:cs typeface="Courier New"/>
              </a:rPr>
              <a:t>lo</a:t>
            </a:r>
            <a:r>
              <a:rPr dirty="0" sz="1400" b="1">
                <a:latin typeface="Courier New"/>
                <a:cs typeface="Courier New"/>
              </a:rPr>
              <a:t>w	</a:t>
            </a:r>
            <a:r>
              <a:rPr dirty="0" sz="1400" spc="-5" b="1">
                <a:latin typeface="Courier New"/>
                <a:cs typeface="Courier New"/>
              </a:rPr>
              <a:t>in</a:t>
            </a:r>
            <a:endParaRPr sz="1400">
              <a:latin typeface="Courier New"/>
              <a:cs typeface="Courier New"/>
            </a:endParaRPr>
          </a:p>
        </p:txBody>
      </p:sp>
      <p:sp>
        <p:nvSpPr>
          <p:cNvPr id="6" name="object 6"/>
          <p:cNvSpPr txBox="1"/>
          <p:nvPr/>
        </p:nvSpPr>
        <p:spPr>
          <a:xfrm>
            <a:off x="4588002" y="5709920"/>
            <a:ext cx="1064260" cy="238760"/>
          </a:xfrm>
          <a:prstGeom prst="rect">
            <a:avLst/>
          </a:prstGeom>
        </p:spPr>
        <p:txBody>
          <a:bodyPr wrap="square" lIns="0" tIns="12700" rIns="0" bIns="0" rtlCol="0" vert="horz">
            <a:spAutoFit/>
          </a:bodyPr>
          <a:lstStyle/>
          <a:p>
            <a:pPr marL="12700">
              <a:lnSpc>
                <a:spcPct val="100000"/>
              </a:lnSpc>
              <a:spcBef>
                <a:spcPts val="100"/>
              </a:spcBef>
              <a:tabLst>
                <a:tab pos="517525" algn="l"/>
              </a:tabLst>
            </a:pPr>
            <a:r>
              <a:rPr dirty="0" sz="1400" spc="-5" b="1">
                <a:latin typeface="Courier New"/>
                <a:cs typeface="Courier New"/>
              </a:rPr>
              <a:t>th</a:t>
            </a:r>
            <a:r>
              <a:rPr dirty="0" sz="1400" b="1">
                <a:latin typeface="Courier New"/>
                <a:cs typeface="Courier New"/>
              </a:rPr>
              <a:t>e	</a:t>
            </a:r>
            <a:r>
              <a:rPr dirty="0" sz="1400" spc="-5" b="1">
                <a:latin typeface="Courier New"/>
                <a:cs typeface="Courier New"/>
              </a:rPr>
              <a:t>nest.</a:t>
            </a:r>
            <a:endParaRPr sz="1400">
              <a:latin typeface="Courier New"/>
              <a:cs typeface="Courier New"/>
            </a:endParaRPr>
          </a:p>
        </p:txBody>
      </p:sp>
      <p:sp>
        <p:nvSpPr>
          <p:cNvPr id="7" name="object 7"/>
          <p:cNvSpPr txBox="1"/>
          <p:nvPr/>
        </p:nvSpPr>
        <p:spPr>
          <a:xfrm>
            <a:off x="5996533" y="5709920"/>
            <a:ext cx="637540" cy="238760"/>
          </a:xfrm>
          <a:prstGeom prst="rect">
            <a:avLst/>
          </a:prstGeom>
        </p:spPr>
        <p:txBody>
          <a:bodyPr wrap="square" lIns="0" tIns="12700" rIns="0" bIns="0" rtlCol="0" vert="horz">
            <a:spAutoFit/>
          </a:bodyPr>
          <a:lstStyle/>
          <a:p>
            <a:pPr marL="12700">
              <a:lnSpc>
                <a:spcPct val="100000"/>
              </a:lnSpc>
              <a:spcBef>
                <a:spcPts val="100"/>
              </a:spcBef>
              <a:tabLst>
                <a:tab pos="410845" algn="l"/>
              </a:tabLst>
            </a:pPr>
            <a:r>
              <a:rPr dirty="0" sz="1400" spc="-5" b="1">
                <a:latin typeface="Courier New"/>
                <a:cs typeface="Courier New"/>
              </a:rPr>
              <a:t>I</a:t>
            </a:r>
            <a:r>
              <a:rPr dirty="0" sz="1400" b="1">
                <a:latin typeface="Courier New"/>
                <a:cs typeface="Courier New"/>
              </a:rPr>
              <a:t>t	</a:t>
            </a:r>
            <a:r>
              <a:rPr dirty="0" sz="1400" spc="-5" b="1">
                <a:latin typeface="Courier New"/>
                <a:cs typeface="Courier New"/>
              </a:rPr>
              <a:t>is</a:t>
            </a:r>
            <a:endParaRPr sz="1400">
              <a:latin typeface="Courier New"/>
              <a:cs typeface="Courier New"/>
            </a:endParaRPr>
          </a:p>
        </p:txBody>
      </p:sp>
      <p:sp>
        <p:nvSpPr>
          <p:cNvPr id="8" name="object 8"/>
          <p:cNvSpPr txBox="1"/>
          <p:nvPr/>
        </p:nvSpPr>
        <p:spPr>
          <a:xfrm>
            <a:off x="1131569" y="5910579"/>
            <a:ext cx="323278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probably sitting on the</a:t>
            </a:r>
            <a:r>
              <a:rPr dirty="0" sz="1400" spc="815" b="1">
                <a:latin typeface="Courier New"/>
                <a:cs typeface="Courier New"/>
              </a:rPr>
              <a:t> </a:t>
            </a:r>
            <a:r>
              <a:rPr dirty="0" sz="1400" spc="-5" b="1">
                <a:latin typeface="Courier New"/>
                <a:cs typeface="Courier New"/>
              </a:rPr>
              <a:t>eggs.</a:t>
            </a:r>
            <a:endParaRPr sz="1400">
              <a:latin typeface="Courier New"/>
              <a:cs typeface="Courier New"/>
            </a:endParaRPr>
          </a:p>
        </p:txBody>
      </p:sp>
      <p:sp>
        <p:nvSpPr>
          <p:cNvPr id="9" name="object 9"/>
          <p:cNvSpPr txBox="1"/>
          <p:nvPr/>
        </p:nvSpPr>
        <p:spPr>
          <a:xfrm>
            <a:off x="4608804" y="5910579"/>
            <a:ext cx="2031364"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The other eagle</a:t>
            </a:r>
            <a:r>
              <a:rPr dirty="0" sz="1400" spc="590" b="1">
                <a:latin typeface="Courier New"/>
                <a:cs typeface="Courier New"/>
              </a:rPr>
              <a:t> </a:t>
            </a:r>
            <a:r>
              <a:rPr dirty="0" sz="1400" spc="-5" b="1">
                <a:latin typeface="Courier New"/>
                <a:cs typeface="Courier New"/>
              </a:rPr>
              <a:t>is</a:t>
            </a:r>
            <a:endParaRPr sz="1400">
              <a:latin typeface="Courier New"/>
              <a:cs typeface="Courier New"/>
            </a:endParaRPr>
          </a:p>
        </p:txBody>
      </p:sp>
      <p:sp>
        <p:nvSpPr>
          <p:cNvPr id="10" name="object 10"/>
          <p:cNvSpPr txBox="1"/>
          <p:nvPr/>
        </p:nvSpPr>
        <p:spPr>
          <a:xfrm>
            <a:off x="1131569" y="6112509"/>
            <a:ext cx="2629535" cy="238760"/>
          </a:xfrm>
          <a:prstGeom prst="rect">
            <a:avLst/>
          </a:prstGeom>
        </p:spPr>
        <p:txBody>
          <a:bodyPr wrap="square" lIns="0" tIns="12700" rIns="0" bIns="0" rtlCol="0" vert="horz">
            <a:spAutoFit/>
          </a:bodyPr>
          <a:lstStyle/>
          <a:p>
            <a:pPr marL="12700">
              <a:lnSpc>
                <a:spcPct val="100000"/>
              </a:lnSpc>
              <a:spcBef>
                <a:spcPts val="100"/>
              </a:spcBef>
              <a:tabLst>
                <a:tab pos="1165225" algn="l"/>
                <a:tab pos="1569720" algn="l"/>
                <a:tab pos="2189480" algn="l"/>
              </a:tabLst>
            </a:pPr>
            <a:r>
              <a:rPr dirty="0" sz="1400" spc="-5" b="1">
                <a:latin typeface="Courier New"/>
                <a:cs typeface="Courier New"/>
              </a:rPr>
              <a:t>preparin</a:t>
            </a:r>
            <a:r>
              <a:rPr dirty="0" sz="1400" b="1">
                <a:latin typeface="Courier New"/>
                <a:cs typeface="Courier New"/>
              </a:rPr>
              <a:t>g	</a:t>
            </a:r>
            <a:r>
              <a:rPr dirty="0" sz="1400" spc="-5" b="1">
                <a:latin typeface="Courier New"/>
                <a:cs typeface="Courier New"/>
              </a:rPr>
              <a:t>t</a:t>
            </a:r>
            <a:r>
              <a:rPr dirty="0" sz="1400" b="1">
                <a:latin typeface="Courier New"/>
                <a:cs typeface="Courier New"/>
              </a:rPr>
              <a:t>o	</a:t>
            </a:r>
            <a:r>
              <a:rPr dirty="0" sz="1400" spc="-5" b="1">
                <a:latin typeface="Courier New"/>
                <a:cs typeface="Courier New"/>
              </a:rPr>
              <a:t>tak</a:t>
            </a:r>
            <a:r>
              <a:rPr dirty="0" sz="1400" b="1">
                <a:latin typeface="Courier New"/>
                <a:cs typeface="Courier New"/>
              </a:rPr>
              <a:t>e	</a:t>
            </a:r>
            <a:r>
              <a:rPr dirty="0" sz="1400" spc="-5" b="1">
                <a:latin typeface="Courier New"/>
                <a:cs typeface="Courier New"/>
              </a:rPr>
              <a:t>off.</a:t>
            </a:r>
            <a:endParaRPr sz="1400">
              <a:latin typeface="Courier New"/>
              <a:cs typeface="Courier New"/>
            </a:endParaRPr>
          </a:p>
        </p:txBody>
      </p:sp>
      <p:sp>
        <p:nvSpPr>
          <p:cNvPr id="11" name="object 11"/>
          <p:cNvSpPr txBox="1"/>
          <p:nvPr/>
        </p:nvSpPr>
        <p:spPr>
          <a:xfrm>
            <a:off x="4119854" y="6112509"/>
            <a:ext cx="2521585" cy="238760"/>
          </a:xfrm>
          <a:prstGeom prst="rect">
            <a:avLst/>
          </a:prstGeom>
        </p:spPr>
        <p:txBody>
          <a:bodyPr wrap="square" lIns="0" tIns="12700" rIns="0" bIns="0" rtlCol="0" vert="horz">
            <a:spAutoFit/>
          </a:bodyPr>
          <a:lstStyle/>
          <a:p>
            <a:pPr marL="12700">
              <a:lnSpc>
                <a:spcPct val="100000"/>
              </a:lnSpc>
              <a:spcBef>
                <a:spcPts val="100"/>
              </a:spcBef>
              <a:tabLst>
                <a:tab pos="737235" algn="l"/>
                <a:tab pos="1569720" algn="l"/>
                <a:tab pos="2081530" algn="l"/>
              </a:tabLst>
            </a:pPr>
            <a:r>
              <a:rPr dirty="0" sz="1400" spc="-5" b="1">
                <a:latin typeface="Courier New"/>
                <a:cs typeface="Courier New"/>
              </a:rPr>
              <a:t>Thes</a:t>
            </a:r>
            <a:r>
              <a:rPr dirty="0" sz="1400" b="1">
                <a:latin typeface="Courier New"/>
                <a:cs typeface="Courier New"/>
              </a:rPr>
              <a:t>e	</a:t>
            </a:r>
            <a:r>
              <a:rPr dirty="0" sz="1400" spc="-5" b="1">
                <a:latin typeface="Courier New"/>
                <a:cs typeface="Courier New"/>
              </a:rPr>
              <a:t>eagle</a:t>
            </a:r>
            <a:r>
              <a:rPr dirty="0" sz="1400" b="1">
                <a:latin typeface="Courier New"/>
                <a:cs typeface="Courier New"/>
              </a:rPr>
              <a:t>s	</a:t>
            </a:r>
            <a:r>
              <a:rPr dirty="0" sz="1400" spc="-5" b="1">
                <a:latin typeface="Courier New"/>
                <a:cs typeface="Courier New"/>
              </a:rPr>
              <a:t>ma</a:t>
            </a:r>
            <a:r>
              <a:rPr dirty="0" sz="1400" b="1">
                <a:latin typeface="Courier New"/>
                <a:cs typeface="Courier New"/>
              </a:rPr>
              <a:t>y	</a:t>
            </a:r>
            <a:r>
              <a:rPr dirty="0" sz="1400" spc="-5" b="1">
                <a:latin typeface="Courier New"/>
                <a:cs typeface="Courier New"/>
              </a:rPr>
              <a:t>have</a:t>
            </a:r>
            <a:endParaRPr sz="1400">
              <a:latin typeface="Courier New"/>
              <a:cs typeface="Courier New"/>
            </a:endParaRPr>
          </a:p>
        </p:txBody>
      </p:sp>
      <p:sp>
        <p:nvSpPr>
          <p:cNvPr id="12" name="object 12"/>
          <p:cNvSpPr txBox="1"/>
          <p:nvPr/>
        </p:nvSpPr>
        <p:spPr>
          <a:xfrm>
            <a:off x="4033621" y="6313170"/>
            <a:ext cx="2607945" cy="238760"/>
          </a:xfrm>
          <a:prstGeom prst="rect">
            <a:avLst/>
          </a:prstGeom>
        </p:spPr>
        <p:txBody>
          <a:bodyPr wrap="square" lIns="0" tIns="12700" rIns="0" bIns="0" rtlCol="0" vert="horz">
            <a:spAutoFit/>
          </a:bodyPr>
          <a:lstStyle/>
          <a:p>
            <a:pPr marL="12700">
              <a:lnSpc>
                <a:spcPct val="100000"/>
              </a:lnSpc>
              <a:spcBef>
                <a:spcPts val="100"/>
              </a:spcBef>
              <a:tabLst>
                <a:tab pos="418465" algn="l"/>
                <a:tab pos="1036319" algn="l"/>
                <a:tab pos="1976120" algn="l"/>
                <a:tab pos="2274570" algn="l"/>
              </a:tabLst>
            </a:pPr>
            <a:r>
              <a:rPr dirty="0" sz="1400" spc="-5" b="1">
                <a:latin typeface="Courier New"/>
                <a:cs typeface="Courier New"/>
              </a:rPr>
              <a:t>o</a:t>
            </a:r>
            <a:r>
              <a:rPr dirty="0" sz="1400" b="1">
                <a:latin typeface="Courier New"/>
                <a:cs typeface="Courier New"/>
              </a:rPr>
              <a:t>f	</a:t>
            </a:r>
            <a:r>
              <a:rPr dirty="0" sz="1400" spc="-5" b="1">
                <a:latin typeface="Courier New"/>
                <a:cs typeface="Courier New"/>
              </a:rPr>
              <a:t>the</a:t>
            </a:r>
            <a:r>
              <a:rPr dirty="0" sz="1400" b="1">
                <a:latin typeface="Courier New"/>
                <a:cs typeface="Courier New"/>
              </a:rPr>
              <a:t>m	</a:t>
            </a:r>
            <a:r>
              <a:rPr dirty="0" sz="1400" spc="-5" b="1">
                <a:latin typeface="Courier New"/>
                <a:cs typeface="Courier New"/>
              </a:rPr>
              <a:t>arrive</a:t>
            </a:r>
            <a:r>
              <a:rPr dirty="0" sz="1400" b="1">
                <a:latin typeface="Courier New"/>
                <a:cs typeface="Courier New"/>
              </a:rPr>
              <a:t>d	a	</a:t>
            </a:r>
            <a:r>
              <a:rPr dirty="0" sz="1400" spc="-5" b="1">
                <a:latin typeface="Courier New"/>
                <a:cs typeface="Courier New"/>
              </a:rPr>
              <a:t>few</a:t>
            </a:r>
            <a:endParaRPr sz="1400">
              <a:latin typeface="Courier New"/>
              <a:cs typeface="Courier New"/>
            </a:endParaRPr>
          </a:p>
        </p:txBody>
      </p:sp>
      <p:sp>
        <p:nvSpPr>
          <p:cNvPr id="13" name="object 13"/>
          <p:cNvSpPr txBox="1"/>
          <p:nvPr/>
        </p:nvSpPr>
        <p:spPr>
          <a:xfrm>
            <a:off x="1131569" y="6313170"/>
            <a:ext cx="2736215" cy="440690"/>
          </a:xfrm>
          <a:prstGeom prst="rect">
            <a:avLst/>
          </a:prstGeom>
        </p:spPr>
        <p:txBody>
          <a:bodyPr wrap="square" lIns="0" tIns="28575" rIns="0" bIns="0" rtlCol="0" vert="horz">
            <a:spAutoFit/>
          </a:bodyPr>
          <a:lstStyle/>
          <a:p>
            <a:pPr marL="12700" marR="5080">
              <a:lnSpc>
                <a:spcPts val="1590"/>
              </a:lnSpc>
              <a:spcBef>
                <a:spcPts val="225"/>
              </a:spcBef>
              <a:tabLst>
                <a:tab pos="845185" algn="l"/>
                <a:tab pos="1676400" algn="l"/>
                <a:tab pos="2402840" algn="l"/>
              </a:tabLst>
            </a:pPr>
            <a:r>
              <a:rPr dirty="0" sz="1400" spc="-5" b="1">
                <a:latin typeface="Courier New"/>
                <a:cs typeface="Courier New"/>
              </a:rPr>
              <a:t>trade</a:t>
            </a:r>
            <a:r>
              <a:rPr dirty="0" sz="1400" b="1">
                <a:latin typeface="Courier New"/>
                <a:cs typeface="Courier New"/>
              </a:rPr>
              <a:t>d	</a:t>
            </a:r>
            <a:r>
              <a:rPr dirty="0" sz="1400" spc="-5" b="1">
                <a:latin typeface="Courier New"/>
                <a:cs typeface="Courier New"/>
              </a:rPr>
              <a:t>place</a:t>
            </a:r>
            <a:r>
              <a:rPr dirty="0" sz="1400" b="1">
                <a:latin typeface="Courier New"/>
                <a:cs typeface="Courier New"/>
              </a:rPr>
              <a:t>s	</a:t>
            </a:r>
            <a:r>
              <a:rPr dirty="0" sz="1400" spc="-5" b="1">
                <a:latin typeface="Courier New"/>
                <a:cs typeface="Courier New"/>
              </a:rPr>
              <a:t>afte</a:t>
            </a:r>
            <a:r>
              <a:rPr dirty="0" sz="1400" b="1">
                <a:latin typeface="Courier New"/>
                <a:cs typeface="Courier New"/>
              </a:rPr>
              <a:t>r	</a:t>
            </a:r>
            <a:r>
              <a:rPr dirty="0" sz="1400" spc="-5" b="1">
                <a:latin typeface="Courier New"/>
                <a:cs typeface="Courier New"/>
              </a:rPr>
              <a:t>one  minutes</a:t>
            </a:r>
            <a:r>
              <a:rPr dirty="0" sz="1400" spc="-15" b="1">
                <a:latin typeface="Courier New"/>
                <a:cs typeface="Courier New"/>
              </a:rPr>
              <a:t> </a:t>
            </a:r>
            <a:r>
              <a:rPr dirty="0" sz="1400" spc="-5" b="1">
                <a:latin typeface="Courier New"/>
                <a:cs typeface="Courier New"/>
              </a:rPr>
              <a:t>ago.</a:t>
            </a:r>
            <a:endParaRPr sz="1400">
              <a:latin typeface="Courier New"/>
              <a:cs typeface="Courier New"/>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321300" cy="777240"/>
        </p:xfrm>
        <a:graphic>
          <a:graphicData uri="http://schemas.openxmlformats.org/drawingml/2006/table">
            <a:tbl>
              <a:tblPr firstRow="1" bandRow="1">
                <a:tableStyleId>{2D5ABB26-0587-4C30-8999-92F81FD0307C}</a:tableStyleId>
              </a:tblPr>
              <a:tblGrid>
                <a:gridCol w="1334770"/>
                <a:gridCol w="3337559"/>
                <a:gridCol w="648970"/>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11,</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 (5:26</a:t>
                      </a:r>
                      <a:r>
                        <a:rPr dirty="0" sz="1800" spc="-25" b="1">
                          <a:latin typeface="Courier New"/>
                          <a:cs typeface="Courier New"/>
                        </a:rPr>
                        <a:t> </a:t>
                      </a:r>
                      <a:r>
                        <a:rPr dirty="0" sz="1800" spc="-5" b="1">
                          <a:latin typeface="Courier New"/>
                          <a:cs typeface="Courier New"/>
                        </a:rPr>
                        <a:t>PM):</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r>
              <a:tr h="259079">
                <a:tc>
                  <a:txBody>
                    <a:bodyPr/>
                    <a:lstStyle/>
                    <a:p>
                      <a:pPr algn="ctr" marR="29209">
                        <a:lnSpc>
                          <a:spcPts val="1860"/>
                        </a:lnSpc>
                      </a:pPr>
                      <a:r>
                        <a:rPr dirty="0" sz="1800" spc="-5" b="1">
                          <a:latin typeface="Courier New"/>
                          <a:cs typeface="Courier New"/>
                        </a:rPr>
                        <a:t>Two</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Eagles, One in the</a:t>
                      </a:r>
                      <a:r>
                        <a:rPr dirty="0" sz="1800" spc="-70" b="1">
                          <a:latin typeface="Courier New"/>
                          <a:cs typeface="Courier New"/>
                        </a:rPr>
                        <a:t> </a:t>
                      </a:r>
                      <a:r>
                        <a:rPr dirty="0" sz="1800" spc="-5" b="1">
                          <a:latin typeface="Courier New"/>
                          <a:cs typeface="Courier New"/>
                        </a:rPr>
                        <a:t>Nest</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r>
              <a:tr h="259020">
                <a:tc>
                  <a:txBody>
                    <a:bodyPr/>
                    <a:lstStyle/>
                    <a:p>
                      <a:pPr>
                        <a:lnSpc>
                          <a:spcPct val="100000"/>
                        </a:lnSpc>
                      </a:pPr>
                      <a:endParaRPr sz="1500">
                        <a:latin typeface="Times New Roman"/>
                        <a:cs typeface="Times New Roman"/>
                      </a:endParaRPr>
                    </a:p>
                  </a:txBody>
                  <a:tcPr marL="0" marR="0" marB="0" marT="0"/>
                </a:tc>
                <a:tc>
                  <a:txBody>
                    <a:bodyPr/>
                    <a:lstStyle/>
                    <a:p>
                      <a:pPr marL="662940">
                        <a:lnSpc>
                          <a:spcPts val="1860"/>
                        </a:lnSpc>
                      </a:pPr>
                      <a:r>
                        <a:rPr dirty="0" sz="1800" spc="-5" b="1">
                          <a:latin typeface="Courier New"/>
                          <a:cs typeface="Courier New"/>
                        </a:rPr>
                        <a:t>and One Leaving</a:t>
                      </a:r>
                      <a:r>
                        <a:rPr dirty="0" sz="1800" spc="-80" b="1">
                          <a:latin typeface="Courier New"/>
                          <a:cs typeface="Courier New"/>
                        </a:rPr>
                        <a:t> </a:t>
                      </a:r>
                      <a:r>
                        <a:rPr dirty="0" sz="1800" spc="-5" b="1">
                          <a:latin typeface="Courier New"/>
                          <a:cs typeface="Courier New"/>
                        </a:rPr>
                        <a:t>the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Nest</a:t>
                      </a:r>
                      <a:endParaRPr sz="1800">
                        <a:latin typeface="Courier New"/>
                        <a:cs typeface="Courier New"/>
                      </a:endParaRPr>
                    </a:p>
                  </a:txBody>
                  <a:tcPr marL="0" marR="0" marB="0" marT="0"/>
                </a:tc>
              </a:tr>
            </a:tbl>
          </a:graphicData>
        </a:graphic>
      </p:graphicFrame>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0545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One eagle is sitting low in the nest. It is  probably sitting on the eggs. The other eagle has  just taken off to leave the</a:t>
            </a:r>
            <a:r>
              <a:rPr dirty="0" sz="1400" spc="-2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820160"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11, 2019 (5:27</a:t>
            </a:r>
            <a:r>
              <a:rPr dirty="0" sz="1800" spc="-55" b="1">
                <a:latin typeface="Courier New"/>
                <a:cs typeface="Courier New"/>
              </a:rPr>
              <a:t> </a:t>
            </a:r>
            <a:r>
              <a:rPr dirty="0" sz="1800" spc="-5" b="1">
                <a:latin typeface="Courier New"/>
                <a:cs typeface="Courier New"/>
              </a:rPr>
              <a:t>PM):</a:t>
            </a:r>
            <a:endParaRPr sz="1800">
              <a:latin typeface="Courier New"/>
              <a:cs typeface="Courier New"/>
            </a:endParaRPr>
          </a:p>
          <a:p>
            <a:pPr marL="927100">
              <a:lnSpc>
                <a:spcPts val="2100"/>
              </a:lnSpc>
            </a:pPr>
            <a:r>
              <a:rPr dirty="0" sz="1800" spc="-5" b="1">
                <a:latin typeface="Courier New"/>
                <a:cs typeface="Courier New"/>
              </a:rPr>
              <a:t>Adult Eagle in</a:t>
            </a:r>
            <a:r>
              <a:rPr dirty="0" sz="1800" spc="-90" b="1">
                <a:latin typeface="Courier New"/>
                <a:cs typeface="Courier New"/>
              </a:rPr>
              <a:t> </a:t>
            </a:r>
            <a:r>
              <a:rPr dirty="0" sz="1800" spc="-5" b="1">
                <a:latin typeface="Courier New"/>
                <a:cs typeface="Courier New"/>
              </a:rPr>
              <a:t>Flight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799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One of the adult eagles can be seen flying through  some trees along Mohansic Lake. Unfortunately, the  head of the eagle is hidden behind </a:t>
            </a:r>
            <a:r>
              <a:rPr dirty="0" sz="1400" b="1">
                <a:latin typeface="Courier New"/>
                <a:cs typeface="Courier New"/>
              </a:rPr>
              <a:t>a </a:t>
            </a:r>
            <a:r>
              <a:rPr dirty="0" sz="1400" spc="-5" b="1">
                <a:latin typeface="Courier New"/>
                <a:cs typeface="Courier New"/>
              </a:rPr>
              <a:t>limb in the  foreground.</a:t>
            </a:r>
            <a:endParaRPr sz="1400">
              <a:latin typeface="Courier New"/>
              <a:cs typeface="Courier New"/>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138420" cy="518159"/>
        </p:xfrm>
        <a:graphic>
          <a:graphicData uri="http://schemas.openxmlformats.org/drawingml/2006/table">
            <a:tbl>
              <a:tblPr firstRow="1" bandRow="1">
                <a:tableStyleId>{2D5ABB26-0587-4C30-8999-92F81FD0307C}</a:tableStyleId>
              </a:tblPr>
              <a:tblGrid>
                <a:gridCol w="1334770"/>
                <a:gridCol w="2606039"/>
                <a:gridCol w="548639"/>
                <a:gridCol w="648970"/>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12,</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 (3:42</a:t>
                      </a:r>
                      <a:r>
                        <a:rPr dirty="0" sz="1800" spc="-40" b="1">
                          <a:latin typeface="Courier New"/>
                          <a:cs typeface="Courier New"/>
                        </a:rPr>
                        <a:t> </a:t>
                      </a:r>
                      <a:r>
                        <a:rPr dirty="0" sz="1800" spc="-5" b="1">
                          <a:latin typeface="Courier New"/>
                          <a:cs typeface="Courier New"/>
                        </a:rPr>
                        <a:t>PM):</a:t>
                      </a:r>
                      <a:endParaRPr sz="1800">
                        <a:latin typeface="Courier New"/>
                        <a:cs typeface="Courier New"/>
                      </a:endParaRPr>
                    </a:p>
                  </a:txBody>
                  <a:tcPr marL="0" marR="0" marB="0" marT="0"/>
                </a:tc>
                <a:tc gridSpan="2">
                  <a:txBody>
                    <a:bodyPr/>
                    <a:lstStyle/>
                    <a:p>
                      <a:pPr>
                        <a:lnSpc>
                          <a:spcPct val="100000"/>
                        </a:lnSpc>
                      </a:pPr>
                      <a:endParaRPr sz="1400">
                        <a:latin typeface="Times New Roman"/>
                        <a:cs typeface="Times New Roman"/>
                      </a:endParaRPr>
                    </a:p>
                  </a:txBody>
                  <a:tcPr marL="0" marR="0" marB="0" marT="0"/>
                </a:tc>
                <a:tc hMerge="1">
                  <a:txBody>
                    <a:bodyPr/>
                    <a:lstStyle/>
                    <a:p>
                      <a:pPr/>
                    </a:p>
                  </a:txBody>
                  <a:tcPr marL="0" marR="0" marB="0" marT="0"/>
                </a:tc>
              </a:tr>
              <a:tr h="259020">
                <a:tc>
                  <a:txBody>
                    <a:bodyPr/>
                    <a:lstStyle/>
                    <a:p>
                      <a:pPr algn="ctr" marR="29209">
                        <a:lnSpc>
                          <a:spcPts val="1860"/>
                        </a:lnSpc>
                      </a:pPr>
                      <a:r>
                        <a:rPr dirty="0" sz="1800" spc="-5" b="1">
                          <a:latin typeface="Courier New"/>
                          <a:cs typeface="Courier New"/>
                        </a:rPr>
                        <a:t>One</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 Looking</a:t>
                      </a:r>
                      <a:r>
                        <a:rPr dirty="0" sz="1800" spc="-75" b="1">
                          <a:latin typeface="Courier New"/>
                          <a:cs typeface="Courier New"/>
                        </a:rPr>
                        <a:t> </a:t>
                      </a:r>
                      <a:r>
                        <a:rPr dirty="0" sz="1800" spc="-5" b="1">
                          <a:latin typeface="Courier New"/>
                          <a:cs typeface="Courier New"/>
                        </a:rPr>
                        <a:t>into</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the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Nest</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1235710" cy="238760"/>
          </a:xfrm>
          <a:prstGeom prst="rect">
            <a:avLst/>
          </a:prstGeom>
        </p:spPr>
        <p:txBody>
          <a:bodyPr wrap="square" lIns="0" tIns="12700" rIns="0" bIns="0" rtlCol="0" vert="horz">
            <a:spAutoFit/>
          </a:bodyPr>
          <a:lstStyle/>
          <a:p>
            <a:pPr marL="12700">
              <a:lnSpc>
                <a:spcPct val="100000"/>
              </a:lnSpc>
              <a:spcBef>
                <a:spcPts val="100"/>
              </a:spcBef>
              <a:tabLst>
                <a:tab pos="688975" algn="l"/>
              </a:tabLst>
            </a:pPr>
            <a:r>
              <a:rPr dirty="0" sz="1400" spc="-5" b="1">
                <a:latin typeface="Courier New"/>
                <a:cs typeface="Courier New"/>
              </a:rPr>
              <a:t>Thi</a:t>
            </a:r>
            <a:r>
              <a:rPr dirty="0" sz="1400" b="1">
                <a:latin typeface="Courier New"/>
                <a:cs typeface="Courier New"/>
              </a:rPr>
              <a:t>s	</a:t>
            </a:r>
            <a:r>
              <a:rPr dirty="0" sz="1400" spc="-5" b="1">
                <a:latin typeface="Courier New"/>
                <a:cs typeface="Courier New"/>
              </a:rPr>
              <a:t>adult</a:t>
            </a:r>
            <a:endParaRPr sz="1400">
              <a:latin typeface="Courier New"/>
              <a:cs typeface="Courier New"/>
            </a:endParaRPr>
          </a:p>
        </p:txBody>
      </p:sp>
      <p:sp>
        <p:nvSpPr>
          <p:cNvPr id="5" name="object 5"/>
          <p:cNvSpPr txBox="1"/>
          <p:nvPr/>
        </p:nvSpPr>
        <p:spPr>
          <a:xfrm>
            <a:off x="2591308" y="5450840"/>
            <a:ext cx="1805305" cy="238760"/>
          </a:xfrm>
          <a:prstGeom prst="rect">
            <a:avLst/>
          </a:prstGeom>
        </p:spPr>
        <p:txBody>
          <a:bodyPr wrap="square" lIns="0" tIns="12700" rIns="0" bIns="0" rtlCol="0" vert="horz">
            <a:spAutoFit/>
          </a:bodyPr>
          <a:lstStyle/>
          <a:p>
            <a:pPr marL="12700">
              <a:lnSpc>
                <a:spcPct val="100000"/>
              </a:lnSpc>
              <a:spcBef>
                <a:spcPts val="100"/>
              </a:spcBef>
              <a:tabLst>
                <a:tab pos="795655" algn="l"/>
                <a:tab pos="1578610" algn="l"/>
              </a:tabLst>
            </a:pPr>
            <a:r>
              <a:rPr dirty="0" sz="1400" spc="-5" b="1">
                <a:latin typeface="Courier New"/>
                <a:cs typeface="Courier New"/>
              </a:rPr>
              <a:t>eagl</a:t>
            </a:r>
            <a:r>
              <a:rPr dirty="0" sz="1400" b="1">
                <a:latin typeface="Courier New"/>
                <a:cs typeface="Courier New"/>
              </a:rPr>
              <a:t>e	</a:t>
            </a:r>
            <a:r>
              <a:rPr dirty="0" sz="1400" spc="-5" b="1">
                <a:latin typeface="Courier New"/>
                <a:cs typeface="Courier New"/>
              </a:rPr>
              <a:t>seem</a:t>
            </a:r>
            <a:r>
              <a:rPr dirty="0" sz="1400" b="1">
                <a:latin typeface="Courier New"/>
                <a:cs typeface="Courier New"/>
              </a:rPr>
              <a:t>s	</a:t>
            </a:r>
            <a:r>
              <a:rPr dirty="0" sz="1400" spc="-5" b="1">
                <a:latin typeface="Courier New"/>
                <a:cs typeface="Courier New"/>
              </a:rPr>
              <a:t>to</a:t>
            </a:r>
            <a:endParaRPr sz="1400">
              <a:latin typeface="Courier New"/>
              <a:cs typeface="Courier New"/>
            </a:endParaRPr>
          </a:p>
        </p:txBody>
      </p:sp>
      <p:sp>
        <p:nvSpPr>
          <p:cNvPr id="6" name="object 6"/>
          <p:cNvSpPr txBox="1"/>
          <p:nvPr/>
        </p:nvSpPr>
        <p:spPr>
          <a:xfrm>
            <a:off x="4620895" y="5450840"/>
            <a:ext cx="2018664" cy="238760"/>
          </a:xfrm>
          <a:prstGeom prst="rect">
            <a:avLst/>
          </a:prstGeom>
        </p:spPr>
        <p:txBody>
          <a:bodyPr wrap="square" lIns="0" tIns="12700" rIns="0" bIns="0" rtlCol="0" vert="horz">
            <a:spAutoFit/>
          </a:bodyPr>
          <a:lstStyle/>
          <a:p>
            <a:pPr marL="12700">
              <a:lnSpc>
                <a:spcPct val="100000"/>
              </a:lnSpc>
              <a:spcBef>
                <a:spcPts val="100"/>
              </a:spcBef>
              <a:tabLst>
                <a:tab pos="475615" algn="l"/>
                <a:tab pos="1791970" algn="l"/>
              </a:tabLst>
            </a:pPr>
            <a:r>
              <a:rPr dirty="0" sz="1400" spc="-5" b="1">
                <a:latin typeface="Courier New"/>
                <a:cs typeface="Courier New"/>
              </a:rPr>
              <a:t>b</a:t>
            </a:r>
            <a:r>
              <a:rPr dirty="0" sz="1400" b="1">
                <a:latin typeface="Courier New"/>
                <a:cs typeface="Courier New"/>
              </a:rPr>
              <a:t>e	</a:t>
            </a:r>
            <a:r>
              <a:rPr dirty="0" sz="1400" spc="-5" b="1">
                <a:latin typeface="Courier New"/>
                <a:cs typeface="Courier New"/>
              </a:rPr>
              <a:t>intereste</a:t>
            </a:r>
            <a:r>
              <a:rPr dirty="0" sz="1400" b="1">
                <a:latin typeface="Courier New"/>
                <a:cs typeface="Courier New"/>
              </a:rPr>
              <a:t>d	</a:t>
            </a:r>
            <a:r>
              <a:rPr dirty="0" sz="1400" spc="-5" b="1">
                <a:latin typeface="Courier New"/>
                <a:cs typeface="Courier New"/>
              </a:rPr>
              <a:t>in</a:t>
            </a:r>
            <a:endParaRPr sz="1400">
              <a:latin typeface="Courier New"/>
              <a:cs typeface="Courier New"/>
            </a:endParaRPr>
          </a:p>
        </p:txBody>
      </p:sp>
      <p:sp>
        <p:nvSpPr>
          <p:cNvPr id="7" name="object 7"/>
          <p:cNvSpPr txBox="1"/>
          <p:nvPr/>
        </p:nvSpPr>
        <p:spPr>
          <a:xfrm>
            <a:off x="1131569" y="5651500"/>
            <a:ext cx="5506720" cy="238760"/>
          </a:xfrm>
          <a:prstGeom prst="rect">
            <a:avLst/>
          </a:prstGeom>
        </p:spPr>
        <p:txBody>
          <a:bodyPr wrap="square" lIns="0" tIns="12700" rIns="0" bIns="0" rtlCol="0" vert="horz">
            <a:spAutoFit/>
          </a:bodyPr>
          <a:lstStyle/>
          <a:p>
            <a:pPr marL="12700">
              <a:lnSpc>
                <a:spcPct val="100000"/>
              </a:lnSpc>
              <a:spcBef>
                <a:spcPts val="100"/>
              </a:spcBef>
              <a:tabLst>
                <a:tab pos="2593340" algn="l"/>
              </a:tabLst>
            </a:pPr>
            <a:r>
              <a:rPr dirty="0" sz="1400" spc="-5" b="1">
                <a:latin typeface="Courier New"/>
                <a:cs typeface="Courier New"/>
              </a:rPr>
              <a:t>something in</a:t>
            </a:r>
            <a:r>
              <a:rPr dirty="0" sz="1400" spc="75" b="1">
                <a:latin typeface="Courier New"/>
                <a:cs typeface="Courier New"/>
              </a:rPr>
              <a:t> </a:t>
            </a:r>
            <a:r>
              <a:rPr dirty="0" sz="1400" spc="-5" b="1">
                <a:latin typeface="Courier New"/>
                <a:cs typeface="Courier New"/>
              </a:rPr>
              <a:t>the</a:t>
            </a:r>
            <a:r>
              <a:rPr dirty="0" sz="1400" spc="40" b="1">
                <a:latin typeface="Courier New"/>
                <a:cs typeface="Courier New"/>
              </a:rPr>
              <a:t> </a:t>
            </a:r>
            <a:r>
              <a:rPr dirty="0" sz="1400" spc="-5" b="1">
                <a:latin typeface="Courier New"/>
                <a:cs typeface="Courier New"/>
              </a:rPr>
              <a:t>nest.	In less than one minute,</a:t>
            </a:r>
            <a:r>
              <a:rPr dirty="0" sz="1400" spc="90" b="1">
                <a:latin typeface="Courier New"/>
                <a:cs typeface="Courier New"/>
              </a:rPr>
              <a:t> </a:t>
            </a:r>
            <a:r>
              <a:rPr dirty="0" sz="1400" spc="-5" b="1">
                <a:latin typeface="Courier New"/>
                <a:cs typeface="Courier New"/>
              </a:rPr>
              <a:t>it</a:t>
            </a:r>
            <a:endParaRPr sz="1400">
              <a:latin typeface="Courier New"/>
              <a:cs typeface="Courier New"/>
            </a:endParaRPr>
          </a:p>
        </p:txBody>
      </p:sp>
      <p:sp>
        <p:nvSpPr>
          <p:cNvPr id="8" name="object 8"/>
          <p:cNvSpPr txBox="1"/>
          <p:nvPr/>
        </p:nvSpPr>
        <p:spPr>
          <a:xfrm>
            <a:off x="2978734" y="5853429"/>
            <a:ext cx="3662045" cy="238760"/>
          </a:xfrm>
          <a:prstGeom prst="rect">
            <a:avLst/>
          </a:prstGeom>
        </p:spPr>
        <p:txBody>
          <a:bodyPr wrap="square" lIns="0" tIns="12700" rIns="0" bIns="0" rtlCol="0" vert="horz">
            <a:spAutoFit/>
          </a:bodyPr>
          <a:lstStyle/>
          <a:p>
            <a:pPr marL="12700">
              <a:lnSpc>
                <a:spcPct val="100000"/>
              </a:lnSpc>
              <a:spcBef>
                <a:spcPts val="100"/>
              </a:spcBef>
              <a:tabLst>
                <a:tab pos="414655" algn="l"/>
                <a:tab pos="923925" algn="l"/>
                <a:tab pos="1859280" algn="l"/>
                <a:tab pos="2901950" algn="l"/>
              </a:tabLst>
            </a:pPr>
            <a:r>
              <a:rPr dirty="0" sz="1400" spc="-5" b="1">
                <a:latin typeface="Courier New"/>
                <a:cs typeface="Courier New"/>
              </a:rPr>
              <a:t>b</a:t>
            </a:r>
            <a:r>
              <a:rPr dirty="0" sz="1400" b="1">
                <a:latin typeface="Courier New"/>
                <a:cs typeface="Courier New"/>
              </a:rPr>
              <a:t>y	</a:t>
            </a:r>
            <a:r>
              <a:rPr dirty="0" sz="1400" spc="-5" b="1">
                <a:latin typeface="Courier New"/>
                <a:cs typeface="Courier New"/>
              </a:rPr>
              <a:t>it</a:t>
            </a:r>
            <a:r>
              <a:rPr dirty="0" sz="1400" b="1">
                <a:latin typeface="Courier New"/>
                <a:cs typeface="Courier New"/>
              </a:rPr>
              <a:t>s	</a:t>
            </a:r>
            <a:r>
              <a:rPr dirty="0" sz="1400" spc="-5" b="1">
                <a:latin typeface="Courier New"/>
                <a:cs typeface="Courier New"/>
              </a:rPr>
              <a:t>partne</a:t>
            </a:r>
            <a:r>
              <a:rPr dirty="0" sz="1400" b="1">
                <a:latin typeface="Courier New"/>
                <a:cs typeface="Courier New"/>
              </a:rPr>
              <a:t>r	</a:t>
            </a:r>
            <a:r>
              <a:rPr dirty="0" sz="1400" spc="-5" b="1">
                <a:latin typeface="Courier New"/>
                <a:cs typeface="Courier New"/>
              </a:rPr>
              <a:t>carryin</a:t>
            </a:r>
            <a:r>
              <a:rPr dirty="0" sz="1400" b="1">
                <a:latin typeface="Courier New"/>
                <a:cs typeface="Courier New"/>
              </a:rPr>
              <a:t>g	</a:t>
            </a:r>
            <a:r>
              <a:rPr dirty="0" sz="1400" spc="-5" b="1">
                <a:latin typeface="Courier New"/>
                <a:cs typeface="Courier New"/>
              </a:rPr>
              <a:t>sticks.</a:t>
            </a:r>
            <a:endParaRPr sz="1400">
              <a:latin typeface="Courier New"/>
              <a:cs typeface="Courier New"/>
            </a:endParaRPr>
          </a:p>
        </p:txBody>
      </p:sp>
      <p:sp>
        <p:nvSpPr>
          <p:cNvPr id="9" name="object 9"/>
          <p:cNvSpPr txBox="1"/>
          <p:nvPr/>
        </p:nvSpPr>
        <p:spPr>
          <a:xfrm>
            <a:off x="1131569" y="5853429"/>
            <a:ext cx="1717039" cy="439420"/>
          </a:xfrm>
          <a:prstGeom prst="rect">
            <a:avLst/>
          </a:prstGeom>
        </p:spPr>
        <p:txBody>
          <a:bodyPr wrap="square" lIns="0" tIns="29845" rIns="0" bIns="0" rtlCol="0" vert="horz">
            <a:spAutoFit/>
          </a:bodyPr>
          <a:lstStyle/>
          <a:p>
            <a:pPr marL="12700" marR="5080">
              <a:lnSpc>
                <a:spcPts val="1580"/>
              </a:lnSpc>
              <a:spcBef>
                <a:spcPts val="235"/>
              </a:spcBef>
              <a:tabLst>
                <a:tab pos="628015" algn="l"/>
                <a:tab pos="1030605" algn="l"/>
                <a:tab pos="1383665" algn="l"/>
              </a:tabLst>
            </a:pPr>
            <a:r>
              <a:rPr dirty="0" sz="1400" spc="-5" b="1">
                <a:latin typeface="Courier New"/>
                <a:cs typeface="Courier New"/>
              </a:rPr>
              <a:t>will	be	joined  Thi</a:t>
            </a:r>
            <a:r>
              <a:rPr dirty="0" sz="1400" b="1">
                <a:latin typeface="Courier New"/>
                <a:cs typeface="Courier New"/>
              </a:rPr>
              <a:t>s	</a:t>
            </a:r>
            <a:r>
              <a:rPr dirty="0" sz="1400" spc="-715" b="1">
                <a:latin typeface="Courier New"/>
                <a:cs typeface="Courier New"/>
              </a:rPr>
              <a:t> </a:t>
            </a:r>
            <a:r>
              <a:rPr dirty="0" sz="1400" spc="-5" b="1">
                <a:latin typeface="Courier New"/>
                <a:cs typeface="Courier New"/>
              </a:rPr>
              <a:t>eagl</a:t>
            </a:r>
            <a:r>
              <a:rPr dirty="0" sz="1400" b="1">
                <a:latin typeface="Courier New"/>
                <a:cs typeface="Courier New"/>
              </a:rPr>
              <a:t>e	</a:t>
            </a:r>
            <a:r>
              <a:rPr dirty="0" sz="1400" spc="-5" b="1">
                <a:latin typeface="Courier New"/>
                <a:cs typeface="Courier New"/>
              </a:rPr>
              <a:t>may</a:t>
            </a:r>
            <a:endParaRPr sz="1400">
              <a:latin typeface="Courier New"/>
              <a:cs typeface="Courier New"/>
            </a:endParaRPr>
          </a:p>
        </p:txBody>
      </p:sp>
      <p:sp>
        <p:nvSpPr>
          <p:cNvPr id="10" name="object 10"/>
          <p:cNvSpPr txBox="1"/>
          <p:nvPr/>
        </p:nvSpPr>
        <p:spPr>
          <a:xfrm>
            <a:off x="3028340" y="6054090"/>
            <a:ext cx="3613785" cy="238760"/>
          </a:xfrm>
          <a:prstGeom prst="rect">
            <a:avLst/>
          </a:prstGeom>
        </p:spPr>
        <p:txBody>
          <a:bodyPr wrap="square" lIns="0" tIns="12700" rIns="0" bIns="0" rtlCol="0" vert="horz">
            <a:spAutoFit/>
          </a:bodyPr>
          <a:lstStyle/>
          <a:p>
            <a:pPr marL="12700">
              <a:lnSpc>
                <a:spcPct val="100000"/>
              </a:lnSpc>
              <a:spcBef>
                <a:spcPts val="100"/>
              </a:spcBef>
              <a:tabLst>
                <a:tab pos="431165" algn="l"/>
                <a:tab pos="1597025" algn="l"/>
                <a:tab pos="2122170" algn="l"/>
                <a:tab pos="2754630" algn="l"/>
                <a:tab pos="3280410" algn="l"/>
              </a:tabLst>
            </a:pPr>
            <a:r>
              <a:rPr dirty="0" sz="1400" spc="-5" b="1">
                <a:latin typeface="Courier New"/>
                <a:cs typeface="Courier New"/>
              </a:rPr>
              <a:t>b</a:t>
            </a:r>
            <a:r>
              <a:rPr dirty="0" sz="1400" b="1">
                <a:latin typeface="Courier New"/>
                <a:cs typeface="Courier New"/>
              </a:rPr>
              <a:t>e	</a:t>
            </a:r>
            <a:r>
              <a:rPr dirty="0" sz="1400" spc="-5" b="1">
                <a:latin typeface="Courier New"/>
                <a:cs typeface="Courier New"/>
              </a:rPr>
              <a:t>preparin</a:t>
            </a:r>
            <a:r>
              <a:rPr dirty="0" sz="1400" b="1">
                <a:latin typeface="Courier New"/>
                <a:cs typeface="Courier New"/>
              </a:rPr>
              <a:t>g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nes</a:t>
            </a:r>
            <a:r>
              <a:rPr dirty="0" sz="1400" b="1">
                <a:latin typeface="Courier New"/>
                <a:cs typeface="Courier New"/>
              </a:rPr>
              <a:t>t	</a:t>
            </a:r>
            <a:r>
              <a:rPr dirty="0" sz="1400" spc="-5" b="1">
                <a:latin typeface="Courier New"/>
                <a:cs typeface="Courier New"/>
              </a:rPr>
              <a:t>fo</a:t>
            </a:r>
            <a:r>
              <a:rPr dirty="0" sz="1400" b="1">
                <a:latin typeface="Courier New"/>
                <a:cs typeface="Courier New"/>
              </a:rPr>
              <a:t>r	</a:t>
            </a:r>
            <a:r>
              <a:rPr dirty="0" sz="1400" spc="-5" b="1">
                <a:latin typeface="Courier New"/>
                <a:cs typeface="Courier New"/>
              </a:rPr>
              <a:t>the</a:t>
            </a:r>
            <a:endParaRPr sz="1400">
              <a:latin typeface="Courier New"/>
              <a:cs typeface="Courier New"/>
            </a:endParaRPr>
          </a:p>
        </p:txBody>
      </p:sp>
      <p:sp>
        <p:nvSpPr>
          <p:cNvPr id="11" name="object 11"/>
          <p:cNvSpPr txBox="1"/>
          <p:nvPr/>
        </p:nvSpPr>
        <p:spPr>
          <a:xfrm>
            <a:off x="1131569" y="6256020"/>
            <a:ext cx="3865879"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arrival of fresh building</a:t>
            </a:r>
            <a:r>
              <a:rPr dirty="0" sz="1400" spc="-80" b="1">
                <a:latin typeface="Courier New"/>
                <a:cs typeface="Courier New"/>
              </a:rPr>
              <a:t> </a:t>
            </a:r>
            <a:r>
              <a:rPr dirty="0" sz="1400" spc="-5" b="1">
                <a:latin typeface="Courier New"/>
                <a:cs typeface="Courier New"/>
              </a:rPr>
              <a:t>materials.</a:t>
            </a:r>
            <a:endParaRPr sz="1400">
              <a:latin typeface="Courier New"/>
              <a:cs typeface="Courier New"/>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4681220" cy="518159"/>
        </p:xfrm>
        <a:graphic>
          <a:graphicData uri="http://schemas.openxmlformats.org/drawingml/2006/table">
            <a:tbl>
              <a:tblPr firstRow="1" bandRow="1">
                <a:tableStyleId>{2D5ABB26-0587-4C30-8999-92F81FD0307C}</a:tableStyleId>
              </a:tblPr>
              <a:tblGrid>
                <a:gridCol w="1334770"/>
                <a:gridCol w="2171700"/>
                <a:gridCol w="525779"/>
                <a:gridCol w="648970"/>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12,</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 (3:42</a:t>
                      </a:r>
                      <a:r>
                        <a:rPr dirty="0" sz="1800" spc="-85" b="1">
                          <a:latin typeface="Courier New"/>
                          <a:cs typeface="Courier New"/>
                        </a:rPr>
                        <a:t> </a:t>
                      </a:r>
                      <a:r>
                        <a:rPr dirty="0" sz="1800" spc="-5" b="1">
                          <a:latin typeface="Courier New"/>
                          <a:cs typeface="Courier New"/>
                        </a:rPr>
                        <a:t>PM):</a:t>
                      </a:r>
                      <a:endParaRPr sz="1800">
                        <a:latin typeface="Courier New"/>
                        <a:cs typeface="Courier New"/>
                      </a:endParaRPr>
                    </a:p>
                  </a:txBody>
                  <a:tcPr marL="0" marR="0" marB="0" marT="0"/>
                </a:tc>
                <a:tc gridSpan="2">
                  <a:txBody>
                    <a:bodyPr/>
                    <a:lstStyle/>
                    <a:p>
                      <a:pPr>
                        <a:lnSpc>
                          <a:spcPct val="100000"/>
                        </a:lnSpc>
                      </a:pPr>
                      <a:endParaRPr sz="1400">
                        <a:latin typeface="Times New Roman"/>
                        <a:cs typeface="Times New Roman"/>
                      </a:endParaRPr>
                    </a:p>
                  </a:txBody>
                  <a:tcPr marL="0" marR="0" marB="0" marT="0"/>
                </a:tc>
                <a:tc hMerge="1">
                  <a:txBody>
                    <a:bodyPr/>
                    <a:lstStyle/>
                    <a:p>
                      <a:pPr/>
                    </a:p>
                  </a:txBody>
                  <a:tcPr marL="0" marR="0" marB="0" marT="0"/>
                </a:tc>
              </a:tr>
              <a:tr h="259020">
                <a:tc>
                  <a:txBody>
                    <a:bodyPr/>
                    <a:lstStyle/>
                    <a:p>
                      <a:pPr algn="ctr" marR="29209">
                        <a:lnSpc>
                          <a:spcPts val="1860"/>
                        </a:lnSpc>
                      </a:pPr>
                      <a:r>
                        <a:rPr dirty="0" sz="1800" spc="-5" b="1">
                          <a:latin typeface="Courier New"/>
                          <a:cs typeface="Courier New"/>
                        </a:rPr>
                        <a:t>Two</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Eagles</a:t>
                      </a:r>
                      <a:r>
                        <a:rPr dirty="0" sz="1800" spc="-409" b="1">
                          <a:latin typeface="Courier New"/>
                          <a:cs typeface="Courier New"/>
                        </a:rPr>
                        <a:t> </a:t>
                      </a:r>
                      <a:r>
                        <a:rPr dirty="0" sz="1800" spc="-5" b="1">
                          <a:latin typeface="Courier New"/>
                          <a:cs typeface="Courier New"/>
                        </a:rPr>
                        <a:t>Building</a:t>
                      </a:r>
                      <a:endParaRPr sz="1800">
                        <a:latin typeface="Courier New"/>
                        <a:cs typeface="Courier New"/>
                      </a:endParaRPr>
                    </a:p>
                  </a:txBody>
                  <a:tcPr marL="0" marR="0" marB="0" marT="0"/>
                </a:tc>
                <a:tc>
                  <a:txBody>
                    <a:bodyPr/>
                    <a:lstStyle/>
                    <a:p>
                      <a:pPr marL="45720">
                        <a:lnSpc>
                          <a:spcPts val="1860"/>
                        </a:lnSpc>
                      </a:pPr>
                      <a:r>
                        <a:rPr dirty="0" sz="1800" spc="-5" b="1">
                          <a:latin typeface="Courier New"/>
                          <a:cs typeface="Courier New"/>
                        </a:rPr>
                        <a:t>the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Nest</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926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These two eagles are working together to improve  the nest. Eagle teamwork. This could indicate  that the eggs have not yet hatched, but the parents  sense that the eggs may be hatching soon and it is  time to prepare the nest for the new</a:t>
            </a:r>
            <a:r>
              <a:rPr dirty="0" sz="1400" spc="-50" b="1">
                <a:latin typeface="Courier New"/>
                <a:cs typeface="Courier New"/>
              </a:rPr>
              <a:t> </a:t>
            </a:r>
            <a:r>
              <a:rPr dirty="0" sz="1400" spc="-5" b="1">
                <a:latin typeface="Courier New"/>
                <a:cs typeface="Courier New"/>
              </a:rPr>
              <a:t>inhabitants.</a:t>
            </a:r>
            <a:endParaRPr sz="1400">
              <a:latin typeface="Courier New"/>
              <a:cs typeface="Courier New"/>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2045970" y="1414780"/>
            <a:ext cx="3683000" cy="499109"/>
          </a:xfrm>
          <a:prstGeom prst="rect">
            <a:avLst/>
          </a:prstGeom>
        </p:spPr>
        <p:txBody>
          <a:bodyPr wrap="square" lIns="0" tIns="31750" rIns="0" bIns="0" rtlCol="0" vert="horz">
            <a:spAutoFit/>
          </a:bodyPr>
          <a:lstStyle/>
          <a:p>
            <a:pPr marL="1109980" marR="5080" indent="-109728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a:t>
            </a:r>
            <a:r>
              <a:rPr dirty="0" sz="1600" spc="-15" b="1">
                <a:latin typeface="Courier New"/>
                <a:cs typeface="Courier New"/>
              </a:rPr>
              <a:t> </a:t>
            </a:r>
            <a:r>
              <a:rPr dirty="0" sz="1600" spc="-5" b="1">
                <a:latin typeface="Courier New"/>
                <a:cs typeface="Courier New"/>
              </a:rPr>
              <a:t>NY</a:t>
            </a:r>
            <a:endParaRPr sz="1600">
              <a:latin typeface="Courier New"/>
              <a:cs typeface="Courier New"/>
            </a:endParaRPr>
          </a:p>
        </p:txBody>
      </p:sp>
      <p:sp>
        <p:nvSpPr>
          <p:cNvPr id="4" name="object 4"/>
          <p:cNvSpPr txBox="1"/>
          <p:nvPr/>
        </p:nvSpPr>
        <p:spPr>
          <a:xfrm>
            <a:off x="1131569" y="2542540"/>
            <a:ext cx="4864100" cy="118618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April 15 to April 30,</a:t>
            </a:r>
            <a:r>
              <a:rPr dirty="0" sz="1800" spc="-35" b="1">
                <a:latin typeface="Courier New"/>
                <a:cs typeface="Courier New"/>
              </a:rPr>
              <a:t> </a:t>
            </a:r>
            <a:r>
              <a:rPr dirty="0" sz="1800" spc="-5" b="1">
                <a:latin typeface="Courier New"/>
                <a:cs typeface="Courier New"/>
              </a:rPr>
              <a:t>2019:</a:t>
            </a:r>
            <a:endParaRPr sz="1800">
              <a:latin typeface="Courier New"/>
              <a:cs typeface="Courier New"/>
            </a:endParaRPr>
          </a:p>
          <a:p>
            <a:pPr>
              <a:lnSpc>
                <a:spcPct val="100000"/>
              </a:lnSpc>
              <a:spcBef>
                <a:spcPts val="10"/>
              </a:spcBef>
            </a:pPr>
            <a:endParaRPr sz="1600">
              <a:latin typeface="Times New Roman"/>
              <a:cs typeface="Times New Roman"/>
            </a:endParaRPr>
          </a:p>
          <a:p>
            <a:pPr marL="660400">
              <a:lnSpc>
                <a:spcPts val="2565"/>
              </a:lnSpc>
            </a:pPr>
            <a:r>
              <a:rPr dirty="0" sz="2200" spc="-5" b="1">
                <a:latin typeface="Courier New"/>
                <a:cs typeface="Courier New"/>
              </a:rPr>
              <a:t>Down-covered Baby</a:t>
            </a:r>
            <a:r>
              <a:rPr dirty="0" sz="2200" spc="-90" b="1">
                <a:latin typeface="Courier New"/>
                <a:cs typeface="Courier New"/>
              </a:rPr>
              <a:t> </a:t>
            </a:r>
            <a:r>
              <a:rPr dirty="0" sz="2200" spc="-5" b="1">
                <a:latin typeface="Courier New"/>
                <a:cs typeface="Courier New"/>
              </a:rPr>
              <a:t>Eaglets</a:t>
            </a:r>
            <a:endParaRPr sz="2200">
              <a:latin typeface="Courier New"/>
              <a:cs typeface="Courier New"/>
            </a:endParaRPr>
          </a:p>
          <a:p>
            <a:pPr marL="1917700">
              <a:lnSpc>
                <a:spcPts val="2565"/>
              </a:lnSpc>
            </a:pPr>
            <a:r>
              <a:rPr dirty="0" sz="2200" spc="-5" b="1">
                <a:latin typeface="Courier New"/>
                <a:cs typeface="Courier New"/>
              </a:rPr>
              <a:t>(16</a:t>
            </a:r>
            <a:r>
              <a:rPr dirty="0" sz="2200" spc="-20" b="1">
                <a:latin typeface="Courier New"/>
                <a:cs typeface="Courier New"/>
              </a:rPr>
              <a:t> </a:t>
            </a:r>
            <a:r>
              <a:rPr dirty="0" sz="2200" spc="-5" b="1">
                <a:latin typeface="Courier New"/>
                <a:cs typeface="Courier New"/>
              </a:rPr>
              <a:t>photos)</a:t>
            </a:r>
            <a:endParaRPr sz="22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412740" cy="518159"/>
        </p:xfrm>
        <a:graphic>
          <a:graphicData uri="http://schemas.openxmlformats.org/drawingml/2006/table">
            <a:tbl>
              <a:tblPr firstRow="1" bandRow="1">
                <a:tableStyleId>{2D5ABB26-0587-4C30-8999-92F81FD0307C}</a:tableStyleId>
              </a:tblPr>
              <a:tblGrid>
                <a:gridCol w="786130"/>
                <a:gridCol w="1508759"/>
                <a:gridCol w="1371600"/>
                <a:gridCol w="1746250"/>
              </a:tblGrid>
              <a:tr h="259020">
                <a:tc>
                  <a:txBody>
                    <a:bodyPr/>
                    <a:lstStyle/>
                    <a:p>
                      <a:pPr algn="r" marR="60960">
                        <a:lnSpc>
                          <a:spcPts val="1860"/>
                        </a:lnSpc>
                      </a:pPr>
                      <a:r>
                        <a:rPr dirty="0" sz="1800" spc="-5" b="1">
                          <a:latin typeface="Courier New"/>
                          <a:cs typeface="Courier New"/>
                        </a:rPr>
                        <a:t>April</a:t>
                      </a:r>
                      <a:endParaRPr sz="1800">
                        <a:latin typeface="Courier New"/>
                        <a:cs typeface="Courier New"/>
                      </a:endParaRPr>
                    </a:p>
                  </a:txBody>
                  <a:tcPr marL="0" marR="0" marB="0" marT="0"/>
                </a:tc>
                <a:tc>
                  <a:txBody>
                    <a:bodyPr/>
                    <a:lstStyle/>
                    <a:p>
                      <a:pPr marL="67945">
                        <a:lnSpc>
                          <a:spcPts val="1860"/>
                        </a:lnSpc>
                      </a:pPr>
                      <a:r>
                        <a:rPr dirty="0" sz="1800" spc="-5" b="1">
                          <a:latin typeface="Courier New"/>
                          <a:cs typeface="Courier New"/>
                        </a:rPr>
                        <a:t>15,</a:t>
                      </a:r>
                      <a:r>
                        <a:rPr dirty="0" sz="1800" spc="-45" b="1">
                          <a:latin typeface="Courier New"/>
                          <a:cs typeface="Courier New"/>
                        </a:rPr>
                        <a:t> </a:t>
                      </a:r>
                      <a:r>
                        <a:rPr dirty="0" sz="1800" spc="-5" b="1">
                          <a:latin typeface="Courier New"/>
                          <a:cs typeface="Courier New"/>
                        </a:rPr>
                        <a:t>2019:</a:t>
                      </a:r>
                      <a:endParaRPr sz="1800">
                        <a:latin typeface="Courier New"/>
                        <a:cs typeface="Courier New"/>
                      </a:endParaRPr>
                    </a:p>
                  </a:txBody>
                  <a:tcPr marL="0" marR="0" marB="0" marT="0"/>
                </a:tc>
                <a:tc>
                  <a:txBody>
                    <a:bodyPr/>
                    <a:lstStyle/>
                    <a:p>
                      <a:pPr algn="ctr">
                        <a:lnSpc>
                          <a:spcPts val="1860"/>
                        </a:lnSpc>
                      </a:pPr>
                      <a:r>
                        <a:rPr dirty="0" sz="1800" spc="-5" b="1">
                          <a:latin typeface="Courier New"/>
                          <a:cs typeface="Courier New"/>
                        </a:rPr>
                        <a:t>One</a:t>
                      </a:r>
                      <a:r>
                        <a:rPr dirty="0" sz="1800" spc="-70"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 in</a:t>
                      </a:r>
                      <a:r>
                        <a:rPr dirty="0" sz="1800" spc="-85" b="1">
                          <a:latin typeface="Courier New"/>
                          <a:cs typeface="Courier New"/>
                        </a:rPr>
                        <a:t> </a:t>
                      </a:r>
                      <a:r>
                        <a:rPr dirty="0" sz="1800" spc="-5" b="1">
                          <a:latin typeface="Courier New"/>
                          <a:cs typeface="Courier New"/>
                        </a:rPr>
                        <a:t>the</a:t>
                      </a:r>
                      <a:endParaRPr sz="1800">
                        <a:latin typeface="Courier New"/>
                        <a:cs typeface="Courier New"/>
                      </a:endParaRPr>
                    </a:p>
                  </a:txBody>
                  <a:tcPr marL="0" marR="0" marB="0" marT="0"/>
                </a:tc>
              </a:tr>
              <a:tr h="259020">
                <a:tc>
                  <a:txBody>
                    <a:bodyPr/>
                    <a:lstStyle/>
                    <a:p>
                      <a:pPr algn="r" marR="60325">
                        <a:lnSpc>
                          <a:spcPts val="1860"/>
                        </a:lnSpc>
                      </a:pPr>
                      <a:r>
                        <a:rPr dirty="0" sz="1800" spc="-5" b="1">
                          <a:latin typeface="Courier New"/>
                          <a:cs typeface="Courier New"/>
                        </a:rPr>
                        <a:t>Nest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with </a:t>
                      </a:r>
                      <a:r>
                        <a:rPr dirty="0" sz="1800" b="1">
                          <a:latin typeface="Courier New"/>
                          <a:cs typeface="Courier New"/>
                        </a:rPr>
                        <a:t>a</a:t>
                      </a:r>
                      <a:r>
                        <a:rPr dirty="0" sz="1800" spc="-80" b="1">
                          <a:latin typeface="Courier New"/>
                          <a:cs typeface="Courier New"/>
                        </a:rPr>
                        <a:t> </a:t>
                      </a:r>
                      <a:r>
                        <a:rPr dirty="0" sz="1800" spc="-5" b="1">
                          <a:latin typeface="Courier New"/>
                          <a:cs typeface="Courier New"/>
                        </a:rPr>
                        <a:t>New</a:t>
                      </a:r>
                      <a:endParaRPr sz="1800">
                        <a:latin typeface="Courier New"/>
                        <a:cs typeface="Courier New"/>
                      </a:endParaRPr>
                    </a:p>
                  </a:txBody>
                  <a:tcPr marL="0" marR="0" marB="0" marT="0"/>
                </a:tc>
                <a:tc>
                  <a:txBody>
                    <a:bodyPr/>
                    <a:lstStyle/>
                    <a:p>
                      <a:pPr algn="ctr">
                        <a:lnSpc>
                          <a:spcPts val="1860"/>
                        </a:lnSpc>
                      </a:pPr>
                      <a:r>
                        <a:rPr dirty="0" sz="1800" spc="-5" b="1">
                          <a:latin typeface="Courier New"/>
                          <a:cs typeface="Courier New"/>
                        </a:rPr>
                        <a:t>Hatchling</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Baby</a:t>
                      </a:r>
                      <a:r>
                        <a:rPr dirty="0" sz="1800" spc="-50" b="1">
                          <a:latin typeface="Courier New"/>
                          <a:cs typeface="Courier New"/>
                        </a:rPr>
                        <a:t> </a:t>
                      </a:r>
                      <a:r>
                        <a:rPr dirty="0" sz="1800" spc="-5" b="1">
                          <a:latin typeface="Courier New"/>
                          <a:cs typeface="Courier New"/>
                        </a:rPr>
                        <a:t>Eaglet</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3952240" cy="238760"/>
          </a:xfrm>
          <a:prstGeom prst="rect">
            <a:avLst/>
          </a:prstGeom>
        </p:spPr>
        <p:txBody>
          <a:bodyPr wrap="square" lIns="0" tIns="12700" rIns="0" bIns="0" rtlCol="0" vert="horz">
            <a:spAutoFit/>
          </a:bodyPr>
          <a:lstStyle/>
          <a:p>
            <a:pPr marL="12700">
              <a:lnSpc>
                <a:spcPct val="100000"/>
              </a:lnSpc>
              <a:spcBef>
                <a:spcPts val="100"/>
              </a:spcBef>
              <a:tabLst>
                <a:tab pos="631825" algn="l"/>
                <a:tab pos="1143000" algn="l"/>
                <a:tab pos="1869439" algn="l"/>
                <a:tab pos="2487930" algn="l"/>
                <a:tab pos="2893695" algn="l"/>
                <a:tab pos="3405504" algn="l"/>
              </a:tabLst>
            </a:pPr>
            <a:r>
              <a:rPr dirty="0" sz="1400" spc="-5" b="1">
                <a:latin typeface="Courier New"/>
                <a:cs typeface="Courier New"/>
              </a:rPr>
              <a:t>Thi</a:t>
            </a:r>
            <a:r>
              <a:rPr dirty="0" sz="1400" b="1">
                <a:latin typeface="Courier New"/>
                <a:cs typeface="Courier New"/>
              </a:rPr>
              <a:t>s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firs</a:t>
            </a:r>
            <a:r>
              <a:rPr dirty="0" sz="1400" b="1">
                <a:latin typeface="Courier New"/>
                <a:cs typeface="Courier New"/>
              </a:rPr>
              <a:t>t	</a:t>
            </a:r>
            <a:r>
              <a:rPr dirty="0" sz="1400" spc="-5" b="1">
                <a:latin typeface="Courier New"/>
                <a:cs typeface="Courier New"/>
              </a:rPr>
              <a:t>sho</a:t>
            </a:r>
            <a:r>
              <a:rPr dirty="0" sz="1400" b="1">
                <a:latin typeface="Courier New"/>
                <a:cs typeface="Courier New"/>
              </a:rPr>
              <a:t>t	</a:t>
            </a:r>
            <a:r>
              <a:rPr dirty="0" sz="1400" spc="-5" b="1">
                <a:latin typeface="Courier New"/>
                <a:cs typeface="Courier New"/>
              </a:rPr>
              <a:t>o</a:t>
            </a:r>
            <a:r>
              <a:rPr dirty="0" sz="1400" b="1">
                <a:latin typeface="Courier New"/>
                <a:cs typeface="Courier New"/>
              </a:rPr>
              <a:t>f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newly</a:t>
            </a:r>
            <a:endParaRPr sz="1400">
              <a:latin typeface="Courier New"/>
              <a:cs typeface="Courier New"/>
            </a:endParaRPr>
          </a:p>
        </p:txBody>
      </p:sp>
      <p:sp>
        <p:nvSpPr>
          <p:cNvPr id="5" name="object 5"/>
          <p:cNvSpPr txBox="1"/>
          <p:nvPr/>
        </p:nvSpPr>
        <p:spPr>
          <a:xfrm>
            <a:off x="1131569" y="5651500"/>
            <a:ext cx="3948429" cy="238760"/>
          </a:xfrm>
          <a:prstGeom prst="rect">
            <a:avLst/>
          </a:prstGeom>
        </p:spPr>
        <p:txBody>
          <a:bodyPr wrap="square" lIns="0" tIns="12700" rIns="0" bIns="0" rtlCol="0" vert="horz">
            <a:spAutoFit/>
          </a:bodyPr>
          <a:lstStyle/>
          <a:p>
            <a:pPr marL="12700">
              <a:lnSpc>
                <a:spcPct val="100000"/>
              </a:lnSpc>
              <a:spcBef>
                <a:spcPts val="100"/>
              </a:spcBef>
              <a:tabLst>
                <a:tab pos="1087120" algn="l"/>
                <a:tab pos="1678939" algn="l"/>
                <a:tab pos="2162175" algn="l"/>
                <a:tab pos="2646680" algn="l"/>
                <a:tab pos="3023235" algn="l"/>
                <a:tab pos="3508375" algn="l"/>
              </a:tabLst>
            </a:pPr>
            <a:r>
              <a:rPr dirty="0" sz="1400" spc="-5" b="1">
                <a:latin typeface="Courier New"/>
                <a:cs typeface="Courier New"/>
              </a:rPr>
              <a:t>eaglet</a:t>
            </a:r>
            <a:r>
              <a:rPr dirty="0" sz="1400" b="1">
                <a:latin typeface="Courier New"/>
                <a:cs typeface="Courier New"/>
              </a:rPr>
              <a:t>.	</a:t>
            </a:r>
            <a:r>
              <a:rPr dirty="0" sz="1400" spc="-5" b="1">
                <a:latin typeface="Courier New"/>
                <a:cs typeface="Courier New"/>
              </a:rPr>
              <a:t>Onl</a:t>
            </a:r>
            <a:r>
              <a:rPr dirty="0" sz="1400" b="1">
                <a:latin typeface="Courier New"/>
                <a:cs typeface="Courier New"/>
              </a:rPr>
              <a:t>y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to</a:t>
            </a:r>
            <a:r>
              <a:rPr dirty="0" sz="1400" b="1">
                <a:latin typeface="Courier New"/>
                <a:cs typeface="Courier New"/>
              </a:rPr>
              <a:t>p	</a:t>
            </a:r>
            <a:r>
              <a:rPr dirty="0" sz="1400" spc="-5" b="1">
                <a:latin typeface="Courier New"/>
                <a:cs typeface="Courier New"/>
              </a:rPr>
              <a:t>o</a:t>
            </a:r>
            <a:r>
              <a:rPr dirty="0" sz="1400" b="1">
                <a:latin typeface="Courier New"/>
                <a:cs typeface="Courier New"/>
              </a:rPr>
              <a:t>f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head</a:t>
            </a:r>
            <a:endParaRPr sz="1400">
              <a:latin typeface="Courier New"/>
              <a:cs typeface="Courier New"/>
            </a:endParaRPr>
          </a:p>
        </p:txBody>
      </p:sp>
      <p:sp>
        <p:nvSpPr>
          <p:cNvPr id="6" name="object 6"/>
          <p:cNvSpPr txBox="1"/>
          <p:nvPr/>
        </p:nvSpPr>
        <p:spPr>
          <a:xfrm>
            <a:off x="5217591" y="5450840"/>
            <a:ext cx="1423670" cy="439420"/>
          </a:xfrm>
          <a:prstGeom prst="rect">
            <a:avLst/>
          </a:prstGeom>
        </p:spPr>
        <p:txBody>
          <a:bodyPr wrap="square" lIns="0" tIns="29845" rIns="0" bIns="0" rtlCol="0" vert="horz">
            <a:spAutoFit/>
          </a:bodyPr>
          <a:lstStyle/>
          <a:p>
            <a:pPr marL="12700" marR="5080" indent="33020">
              <a:lnSpc>
                <a:spcPts val="1580"/>
              </a:lnSpc>
              <a:spcBef>
                <a:spcPts val="235"/>
              </a:spcBef>
              <a:tabLst>
                <a:tab pos="497205" algn="l"/>
                <a:tab pos="873760" algn="l"/>
                <a:tab pos="983615" algn="l"/>
              </a:tabLst>
            </a:pPr>
            <a:r>
              <a:rPr dirty="0" sz="1400" spc="-5" b="1">
                <a:latin typeface="Courier New"/>
                <a:cs typeface="Courier New"/>
              </a:rPr>
              <a:t>hatche</a:t>
            </a:r>
            <a:r>
              <a:rPr dirty="0" sz="1400" b="1">
                <a:latin typeface="Courier New"/>
                <a:cs typeface="Courier New"/>
              </a:rPr>
              <a:t>d		</a:t>
            </a:r>
            <a:r>
              <a:rPr dirty="0" sz="1400" spc="-5" b="1">
                <a:latin typeface="Courier New"/>
                <a:cs typeface="Courier New"/>
              </a:rPr>
              <a:t>baby  ca</a:t>
            </a:r>
            <a:r>
              <a:rPr dirty="0" sz="1400" b="1">
                <a:latin typeface="Courier New"/>
                <a:cs typeface="Courier New"/>
              </a:rPr>
              <a:t>n	</a:t>
            </a:r>
            <a:r>
              <a:rPr dirty="0" sz="1400" spc="-5" b="1">
                <a:latin typeface="Courier New"/>
                <a:cs typeface="Courier New"/>
              </a:rPr>
              <a:t>b</a:t>
            </a:r>
            <a:r>
              <a:rPr dirty="0" sz="1400" b="1">
                <a:latin typeface="Courier New"/>
                <a:cs typeface="Courier New"/>
              </a:rPr>
              <a:t>e	</a:t>
            </a:r>
            <a:r>
              <a:rPr dirty="0" sz="1400" spc="-5" b="1">
                <a:latin typeface="Courier New"/>
                <a:cs typeface="Courier New"/>
              </a:rPr>
              <a:t>seen,</a:t>
            </a:r>
            <a:endParaRPr sz="1400">
              <a:latin typeface="Courier New"/>
              <a:cs typeface="Courier New"/>
            </a:endParaRPr>
          </a:p>
        </p:txBody>
      </p:sp>
      <p:sp>
        <p:nvSpPr>
          <p:cNvPr id="7" name="object 7"/>
          <p:cNvSpPr txBox="1"/>
          <p:nvPr/>
        </p:nvSpPr>
        <p:spPr>
          <a:xfrm>
            <a:off x="1131569" y="5853429"/>
            <a:ext cx="5508625"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covered in gray downy feathers. The downy feathers  will be replaced by black feathers within </a:t>
            </a:r>
            <a:r>
              <a:rPr dirty="0" sz="1400" b="1">
                <a:latin typeface="Courier New"/>
                <a:cs typeface="Courier New"/>
              </a:rPr>
              <a:t>a </a:t>
            </a:r>
            <a:r>
              <a:rPr dirty="0" sz="1400" spc="-5" b="1">
                <a:latin typeface="Courier New"/>
                <a:cs typeface="Courier New"/>
              </a:rPr>
              <a:t>few  weeks.</a:t>
            </a:r>
            <a:endParaRPr sz="1400">
              <a:latin typeface="Courier New"/>
              <a:cs typeface="Courier New"/>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865879"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16, 2019 (4:53</a:t>
            </a:r>
            <a:r>
              <a:rPr dirty="0" sz="1800" spc="-50" b="1">
                <a:latin typeface="Courier New"/>
                <a:cs typeface="Courier New"/>
              </a:rPr>
              <a:t> </a:t>
            </a:r>
            <a:r>
              <a:rPr dirty="0" sz="1800" spc="-5" b="1">
                <a:latin typeface="Courier New"/>
                <a:cs typeface="Courier New"/>
              </a:rPr>
              <a:t>PM):</a:t>
            </a:r>
            <a:endParaRPr sz="1800">
              <a:latin typeface="Courier New"/>
              <a:cs typeface="Courier New"/>
            </a:endParaRPr>
          </a:p>
          <a:p>
            <a:pPr marL="12700">
              <a:lnSpc>
                <a:spcPts val="2100"/>
              </a:lnSpc>
            </a:pPr>
            <a:r>
              <a:rPr dirty="0" sz="1800" spc="-5" b="1">
                <a:latin typeface="Courier New"/>
                <a:cs typeface="Courier New"/>
              </a:rPr>
              <a:t>Two Adult Eagles on the</a:t>
            </a:r>
            <a:r>
              <a:rPr dirty="0" sz="1800" spc="-8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4040504"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By</a:t>
            </a:r>
            <a:r>
              <a:rPr dirty="0" sz="1400" spc="305" b="1">
                <a:latin typeface="Courier New"/>
                <a:cs typeface="Courier New"/>
              </a:rPr>
              <a:t> </a:t>
            </a:r>
            <a:r>
              <a:rPr dirty="0" sz="1400" spc="-5" b="1">
                <a:latin typeface="Courier New"/>
                <a:cs typeface="Courier New"/>
              </a:rPr>
              <a:t>now</a:t>
            </a:r>
            <a:r>
              <a:rPr dirty="0" sz="1400" spc="305" b="1">
                <a:latin typeface="Courier New"/>
                <a:cs typeface="Courier New"/>
              </a:rPr>
              <a:t> </a:t>
            </a:r>
            <a:r>
              <a:rPr dirty="0" sz="1400" spc="-5" b="1">
                <a:latin typeface="Courier New"/>
                <a:cs typeface="Courier New"/>
              </a:rPr>
              <a:t>at</a:t>
            </a:r>
            <a:r>
              <a:rPr dirty="0" sz="1400" spc="305" b="1">
                <a:latin typeface="Courier New"/>
                <a:cs typeface="Courier New"/>
              </a:rPr>
              <a:t> </a:t>
            </a:r>
            <a:r>
              <a:rPr dirty="0" sz="1400" spc="-5" b="1">
                <a:latin typeface="Courier New"/>
                <a:cs typeface="Courier New"/>
              </a:rPr>
              <a:t>least</a:t>
            </a:r>
            <a:r>
              <a:rPr dirty="0" sz="1400" spc="305" b="1">
                <a:latin typeface="Courier New"/>
                <a:cs typeface="Courier New"/>
              </a:rPr>
              <a:t> </a:t>
            </a:r>
            <a:r>
              <a:rPr dirty="0" sz="1400" spc="-5" b="1">
                <a:latin typeface="Courier New"/>
                <a:cs typeface="Courier New"/>
              </a:rPr>
              <a:t>one</a:t>
            </a:r>
            <a:r>
              <a:rPr dirty="0" sz="1400" spc="305" b="1">
                <a:latin typeface="Courier New"/>
                <a:cs typeface="Courier New"/>
              </a:rPr>
              <a:t> </a:t>
            </a:r>
            <a:r>
              <a:rPr dirty="0" sz="1400" spc="-5" b="1">
                <a:latin typeface="Courier New"/>
                <a:cs typeface="Courier New"/>
              </a:rPr>
              <a:t>baby</a:t>
            </a:r>
            <a:r>
              <a:rPr dirty="0" sz="1400" spc="310" b="1">
                <a:latin typeface="Courier New"/>
                <a:cs typeface="Courier New"/>
              </a:rPr>
              <a:t> </a:t>
            </a:r>
            <a:r>
              <a:rPr dirty="0" sz="1400" spc="-5" b="1">
                <a:latin typeface="Courier New"/>
                <a:cs typeface="Courier New"/>
              </a:rPr>
              <a:t>eaglet</a:t>
            </a:r>
            <a:r>
              <a:rPr dirty="0" sz="1400" spc="305" b="1">
                <a:latin typeface="Courier New"/>
                <a:cs typeface="Courier New"/>
              </a:rPr>
              <a:t> </a:t>
            </a:r>
            <a:r>
              <a:rPr dirty="0" sz="1400" spc="-5" b="1">
                <a:latin typeface="Courier New"/>
                <a:cs typeface="Courier New"/>
              </a:rPr>
              <a:t>has</a:t>
            </a:r>
            <a:endParaRPr sz="1400">
              <a:latin typeface="Courier New"/>
              <a:cs typeface="Courier New"/>
            </a:endParaRPr>
          </a:p>
        </p:txBody>
      </p:sp>
      <p:sp>
        <p:nvSpPr>
          <p:cNvPr id="5" name="object 5"/>
          <p:cNvSpPr txBox="1"/>
          <p:nvPr/>
        </p:nvSpPr>
        <p:spPr>
          <a:xfrm>
            <a:off x="1131569" y="5651500"/>
            <a:ext cx="3978275" cy="238760"/>
          </a:xfrm>
          <a:prstGeom prst="rect">
            <a:avLst/>
          </a:prstGeom>
        </p:spPr>
        <p:txBody>
          <a:bodyPr wrap="square" lIns="0" tIns="12700" rIns="0" bIns="0" rtlCol="0" vert="horz">
            <a:spAutoFit/>
          </a:bodyPr>
          <a:lstStyle/>
          <a:p>
            <a:pPr marL="12700">
              <a:lnSpc>
                <a:spcPct val="100000"/>
              </a:lnSpc>
              <a:spcBef>
                <a:spcPts val="100"/>
              </a:spcBef>
              <a:tabLst>
                <a:tab pos="511175" algn="l"/>
                <a:tab pos="1295400" algn="l"/>
                <a:tab pos="1900555" algn="l"/>
                <a:tab pos="2826385" algn="l"/>
                <a:tab pos="3324860" algn="l"/>
              </a:tabLst>
            </a:pPr>
            <a:r>
              <a:rPr dirty="0" sz="1400" spc="-5" b="1">
                <a:latin typeface="Courier New"/>
                <a:cs typeface="Courier New"/>
              </a:rPr>
              <a:t>it</a:t>
            </a:r>
            <a:r>
              <a:rPr dirty="0" sz="1400" b="1">
                <a:latin typeface="Courier New"/>
                <a:cs typeface="Courier New"/>
              </a:rPr>
              <a:t>s	</a:t>
            </a:r>
            <a:r>
              <a:rPr dirty="0" sz="1400" spc="-5" b="1">
                <a:latin typeface="Courier New"/>
                <a:cs typeface="Courier New"/>
              </a:rPr>
              <a:t>egg</a:t>
            </a:r>
            <a:r>
              <a:rPr dirty="0" sz="1400" b="1">
                <a:latin typeface="Courier New"/>
                <a:cs typeface="Courier New"/>
              </a:rPr>
              <a:t>.	</a:t>
            </a:r>
            <a:r>
              <a:rPr dirty="0" sz="1400" spc="-5" b="1">
                <a:latin typeface="Courier New"/>
                <a:cs typeface="Courier New"/>
              </a:rPr>
              <a:t>Bot</a:t>
            </a:r>
            <a:r>
              <a:rPr dirty="0" sz="1400" b="1">
                <a:latin typeface="Courier New"/>
                <a:cs typeface="Courier New"/>
              </a:rPr>
              <a:t>h	</a:t>
            </a:r>
            <a:r>
              <a:rPr dirty="0" sz="1400" spc="-5" b="1">
                <a:latin typeface="Courier New"/>
                <a:cs typeface="Courier New"/>
              </a:rPr>
              <a:t>parent</a:t>
            </a:r>
            <a:r>
              <a:rPr dirty="0" sz="1400" b="1">
                <a:latin typeface="Courier New"/>
                <a:cs typeface="Courier New"/>
              </a:rPr>
              <a:t>s	</a:t>
            </a:r>
            <a:r>
              <a:rPr dirty="0" sz="1400" spc="-5" b="1">
                <a:latin typeface="Courier New"/>
                <a:cs typeface="Courier New"/>
              </a:rPr>
              <a:t>ar</a:t>
            </a:r>
            <a:r>
              <a:rPr dirty="0" sz="1400" b="1">
                <a:latin typeface="Courier New"/>
                <a:cs typeface="Courier New"/>
              </a:rPr>
              <a:t>e	</a:t>
            </a:r>
            <a:r>
              <a:rPr dirty="0" sz="1400" spc="-5" b="1">
                <a:latin typeface="Courier New"/>
                <a:cs typeface="Courier New"/>
              </a:rPr>
              <a:t>paying</a:t>
            </a:r>
            <a:endParaRPr sz="1400">
              <a:latin typeface="Courier New"/>
              <a:cs typeface="Courier New"/>
            </a:endParaRPr>
          </a:p>
        </p:txBody>
      </p:sp>
      <p:sp>
        <p:nvSpPr>
          <p:cNvPr id="6" name="object 6"/>
          <p:cNvSpPr txBox="1"/>
          <p:nvPr/>
        </p:nvSpPr>
        <p:spPr>
          <a:xfrm>
            <a:off x="5262931" y="5450840"/>
            <a:ext cx="1377950" cy="439420"/>
          </a:xfrm>
          <a:prstGeom prst="rect">
            <a:avLst/>
          </a:prstGeom>
        </p:spPr>
        <p:txBody>
          <a:bodyPr wrap="square" lIns="0" tIns="29845" rIns="0" bIns="0" rtlCol="0" vert="horz">
            <a:spAutoFit/>
          </a:bodyPr>
          <a:lstStyle/>
          <a:p>
            <a:pPr marL="12700" marR="5080" indent="30480">
              <a:lnSpc>
                <a:spcPts val="1580"/>
              </a:lnSpc>
              <a:spcBef>
                <a:spcPts val="235"/>
              </a:spcBef>
              <a:tabLst>
                <a:tab pos="1151255" algn="l"/>
              </a:tabLst>
            </a:pPr>
            <a:r>
              <a:rPr dirty="0" sz="1400" spc="-5" b="1">
                <a:latin typeface="Courier New"/>
                <a:cs typeface="Courier New"/>
              </a:rPr>
              <a:t>hatched from  attentio</a:t>
            </a:r>
            <a:r>
              <a:rPr dirty="0" sz="1400" b="1">
                <a:latin typeface="Courier New"/>
                <a:cs typeface="Courier New"/>
              </a:rPr>
              <a:t>n	</a:t>
            </a:r>
            <a:r>
              <a:rPr dirty="0" sz="1400" spc="-5" b="1">
                <a:latin typeface="Courier New"/>
                <a:cs typeface="Courier New"/>
              </a:rPr>
              <a:t>to</a:t>
            </a:r>
            <a:endParaRPr sz="1400">
              <a:latin typeface="Courier New"/>
              <a:cs typeface="Courier New"/>
            </a:endParaRPr>
          </a:p>
        </p:txBody>
      </p:sp>
      <p:sp>
        <p:nvSpPr>
          <p:cNvPr id="7" name="object 7"/>
          <p:cNvSpPr txBox="1"/>
          <p:nvPr/>
        </p:nvSpPr>
        <p:spPr>
          <a:xfrm>
            <a:off x="1131569" y="5853429"/>
            <a:ext cx="5508625"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something and one may be trying to feed the baby,  which cannot be seen in this</a:t>
            </a:r>
            <a:r>
              <a:rPr dirty="0" sz="1400" spc="-25" b="1">
                <a:latin typeface="Courier New"/>
                <a:cs typeface="Courier New"/>
              </a:rPr>
              <a:t> </a:t>
            </a:r>
            <a:r>
              <a:rPr dirty="0" sz="1400" spc="-5" b="1">
                <a:latin typeface="Courier New"/>
                <a:cs typeface="Courier New"/>
              </a:rPr>
              <a:t>photo.</a:t>
            </a:r>
            <a:endParaRPr sz="1400">
              <a:latin typeface="Courier New"/>
              <a:cs typeface="Courier New"/>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1065530"/>
            <a:ext cx="345440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April 16, 2019 (5:03</a:t>
            </a:r>
            <a:r>
              <a:rPr dirty="0" sz="1800" spc="-85" b="1">
                <a:latin typeface="Courier New"/>
                <a:cs typeface="Courier New"/>
              </a:rPr>
              <a:t> </a:t>
            </a:r>
            <a:r>
              <a:rPr dirty="0" sz="1800" spc="-5" b="1">
                <a:latin typeface="Courier New"/>
                <a:cs typeface="Courier New"/>
              </a:rPr>
              <a:t>PM):</a:t>
            </a:r>
            <a:endParaRPr sz="1800">
              <a:latin typeface="Courier New"/>
              <a:cs typeface="Courier New"/>
            </a:endParaRPr>
          </a:p>
        </p:txBody>
      </p:sp>
      <p:graphicFrame>
        <p:nvGraphicFramePr>
          <p:cNvPr id="3" name="object 3"/>
          <p:cNvGraphicFramePr>
            <a:graphicFrameLocks noGrp="1"/>
          </p:cNvGraphicFramePr>
          <p:nvPr/>
        </p:nvGraphicFramePr>
        <p:xfrm>
          <a:off x="1112519" y="1375596"/>
          <a:ext cx="5546090" cy="518159"/>
        </p:xfrm>
        <a:graphic>
          <a:graphicData uri="http://schemas.openxmlformats.org/drawingml/2006/table">
            <a:tbl>
              <a:tblPr firstRow="1" bandRow="1">
                <a:tableStyleId>{2D5ABB26-0587-4C30-8999-92F81FD0307C}</a:tableStyleId>
              </a:tblPr>
              <a:tblGrid>
                <a:gridCol w="629285"/>
                <a:gridCol w="1880869"/>
                <a:gridCol w="1047114"/>
                <a:gridCol w="783589"/>
                <a:gridCol w="646429"/>
                <a:gridCol w="560704"/>
              </a:tblGrid>
              <a:tr h="259020">
                <a:tc>
                  <a:txBody>
                    <a:bodyPr/>
                    <a:lstStyle/>
                    <a:p>
                      <a:pPr marL="31750">
                        <a:lnSpc>
                          <a:spcPts val="1860"/>
                        </a:lnSpc>
                      </a:pPr>
                      <a:r>
                        <a:rPr dirty="0" sz="1800" spc="-5" b="1">
                          <a:latin typeface="Courier New"/>
                          <a:cs typeface="Courier New"/>
                        </a:rPr>
                        <a:t>One</a:t>
                      </a:r>
                      <a:endParaRPr sz="1800">
                        <a:latin typeface="Courier New"/>
                        <a:cs typeface="Courier New"/>
                      </a:endParaRPr>
                    </a:p>
                  </a:txBody>
                  <a:tcPr marL="0" marR="0" marB="0" marT="0"/>
                </a:tc>
                <a:tc>
                  <a:txBody>
                    <a:bodyPr/>
                    <a:lstStyle/>
                    <a:p>
                      <a:pPr marL="48260">
                        <a:lnSpc>
                          <a:spcPts val="1860"/>
                        </a:lnSpc>
                        <a:tabLst>
                          <a:tab pos="969010" algn="l"/>
                        </a:tabLst>
                      </a:pPr>
                      <a:r>
                        <a:rPr dirty="0" sz="1800" spc="-5" b="1">
                          <a:latin typeface="Courier New"/>
                          <a:cs typeface="Courier New"/>
                        </a:rPr>
                        <a:t>Adult	Eagle</a:t>
                      </a:r>
                      <a:endParaRPr sz="1800">
                        <a:latin typeface="Courier New"/>
                        <a:cs typeface="Courier New"/>
                      </a:endParaRPr>
                    </a:p>
                  </a:txBody>
                  <a:tcPr marL="0" marR="0" marB="0" marT="0"/>
                </a:tc>
                <a:tc>
                  <a:txBody>
                    <a:bodyPr/>
                    <a:lstStyle/>
                    <a:p>
                      <a:pPr marL="8890">
                        <a:lnSpc>
                          <a:spcPts val="1860"/>
                        </a:lnSpc>
                        <a:tabLst>
                          <a:tab pos="517525" algn="l"/>
                        </a:tabLst>
                      </a:pPr>
                      <a:r>
                        <a:rPr dirty="0" sz="1800" spc="-5" b="1">
                          <a:latin typeface="Courier New"/>
                          <a:cs typeface="Courier New"/>
                        </a:rPr>
                        <a:t>on	the</a:t>
                      </a:r>
                      <a:endParaRPr sz="1800">
                        <a:latin typeface="Courier New"/>
                        <a:cs typeface="Courier New"/>
                      </a:endParaRPr>
                    </a:p>
                  </a:txBody>
                  <a:tcPr marL="0" marR="0" marB="0" marT="0"/>
                </a:tc>
                <a:tc>
                  <a:txBody>
                    <a:bodyPr/>
                    <a:lstStyle/>
                    <a:p>
                      <a:pPr marL="116839">
                        <a:lnSpc>
                          <a:spcPts val="1860"/>
                        </a:lnSpc>
                      </a:pPr>
                      <a:r>
                        <a:rPr dirty="0" sz="1800" spc="-5" b="1">
                          <a:latin typeface="Courier New"/>
                          <a:cs typeface="Courier New"/>
                        </a:rPr>
                        <a:t>Nest</a:t>
                      </a:r>
                      <a:endParaRPr sz="1800">
                        <a:latin typeface="Courier New"/>
                        <a:cs typeface="Courier New"/>
                      </a:endParaRPr>
                    </a:p>
                  </a:txBody>
                  <a:tcPr marL="0" marR="0" marB="0" marT="0"/>
                </a:tc>
                <a:tc>
                  <a:txBody>
                    <a:bodyPr/>
                    <a:lstStyle/>
                    <a:p>
                      <a:pPr marL="116839">
                        <a:lnSpc>
                          <a:spcPts val="1860"/>
                        </a:lnSpc>
                      </a:pPr>
                      <a:r>
                        <a:rPr dirty="0" sz="1800" spc="-5" b="1">
                          <a:latin typeface="Courier New"/>
                          <a:cs typeface="Courier New"/>
                        </a:rPr>
                        <a:t>and</a:t>
                      </a:r>
                      <a:endParaRPr sz="1800">
                        <a:latin typeface="Courier New"/>
                        <a:cs typeface="Courier New"/>
                      </a:endParaRPr>
                    </a:p>
                  </a:txBody>
                  <a:tcPr marL="0" marR="0" marB="0" marT="0"/>
                </a:tc>
                <a:tc>
                  <a:txBody>
                    <a:bodyPr/>
                    <a:lstStyle/>
                    <a:p>
                      <a:pPr marL="116839">
                        <a:lnSpc>
                          <a:spcPts val="1860"/>
                        </a:lnSpc>
                      </a:pPr>
                      <a:r>
                        <a:rPr dirty="0" sz="1800" spc="-5" b="1">
                          <a:latin typeface="Courier New"/>
                          <a:cs typeface="Courier New"/>
                        </a:rPr>
                        <a:t>One</a:t>
                      </a:r>
                      <a:endParaRPr sz="1800">
                        <a:latin typeface="Courier New"/>
                        <a:cs typeface="Courier New"/>
                      </a:endParaRPr>
                    </a:p>
                  </a:txBody>
                  <a:tcPr marL="0" marR="0" marB="0" marT="0"/>
                </a:tc>
              </a:tr>
              <a:tr h="259020">
                <a:tc>
                  <a:txBody>
                    <a:bodyPr/>
                    <a:lstStyle/>
                    <a:p>
                      <a:pPr marL="31750">
                        <a:lnSpc>
                          <a:spcPts val="1860"/>
                        </a:lnSpc>
                      </a:pPr>
                      <a:r>
                        <a:rPr dirty="0" sz="1800" spc="-5" b="1">
                          <a:latin typeface="Courier New"/>
                          <a:cs typeface="Courier New"/>
                        </a:rPr>
                        <a:t>Baby</a:t>
                      </a:r>
                      <a:endParaRPr sz="1800">
                        <a:latin typeface="Courier New"/>
                        <a:cs typeface="Courier New"/>
                      </a:endParaRPr>
                    </a:p>
                  </a:txBody>
                  <a:tcPr marL="0" marR="0" marB="0" marT="0"/>
                </a:tc>
                <a:tc>
                  <a:txBody>
                    <a:bodyPr/>
                    <a:lstStyle/>
                    <a:p>
                      <a:pPr marL="88265">
                        <a:lnSpc>
                          <a:spcPts val="1860"/>
                        </a:lnSpc>
                      </a:pPr>
                      <a:r>
                        <a:rPr dirty="0" sz="1800" spc="-5" b="1">
                          <a:latin typeface="Courier New"/>
                          <a:cs typeface="Courier New"/>
                        </a:rPr>
                        <a:t>Eaglet in</a:t>
                      </a:r>
                      <a:r>
                        <a:rPr dirty="0" sz="1800" spc="-90" b="1">
                          <a:latin typeface="Courier New"/>
                          <a:cs typeface="Courier New"/>
                        </a:rPr>
                        <a:t> </a:t>
                      </a:r>
                      <a:r>
                        <a:rPr dirty="0" sz="1800" spc="-5" b="1">
                          <a:latin typeface="Courier New"/>
                          <a:cs typeface="Courier New"/>
                        </a:rPr>
                        <a:t>the</a:t>
                      </a:r>
                      <a:endParaRPr sz="1800">
                        <a:latin typeface="Courier New"/>
                        <a:cs typeface="Courier New"/>
                      </a:endParaRPr>
                    </a:p>
                  </a:txBody>
                  <a:tcPr marL="0" marR="0" marB="0" marT="0"/>
                </a:tc>
                <a:tc>
                  <a:txBody>
                    <a:bodyPr/>
                    <a:lstStyle/>
                    <a:p>
                      <a:pPr marL="127635">
                        <a:lnSpc>
                          <a:spcPts val="1860"/>
                        </a:lnSpc>
                      </a:pPr>
                      <a:r>
                        <a:rPr dirty="0" sz="1800" spc="-5" b="1">
                          <a:latin typeface="Courier New"/>
                          <a:cs typeface="Courier New"/>
                        </a:rPr>
                        <a:t>Nest</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r>
            </a:tbl>
          </a:graphicData>
        </a:graphic>
      </p:graphicFrame>
      <p:sp>
        <p:nvSpPr>
          <p:cNvPr id="4" name="object 4"/>
          <p:cNvSpPr/>
          <p:nvPr/>
        </p:nvSpPr>
        <p:spPr>
          <a:xfrm>
            <a:off x="1143000" y="2094229"/>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910579"/>
            <a:ext cx="5509895" cy="843280"/>
          </a:xfrm>
          <a:prstGeom prst="rect">
            <a:avLst/>
          </a:prstGeom>
        </p:spPr>
        <p:txBody>
          <a:bodyPr wrap="square" lIns="0" tIns="24765" rIns="0" bIns="0" rtlCol="0" vert="horz">
            <a:spAutoFit/>
          </a:bodyPr>
          <a:lstStyle/>
          <a:p>
            <a:pPr algn="just" marL="12700" marR="5080">
              <a:lnSpc>
                <a:spcPct val="94400"/>
              </a:lnSpc>
              <a:spcBef>
                <a:spcPts val="195"/>
              </a:spcBef>
            </a:pPr>
            <a:r>
              <a:rPr dirty="0" sz="1400" b="1">
                <a:latin typeface="Courier New"/>
                <a:cs typeface="Courier New"/>
              </a:rPr>
              <a:t>A </a:t>
            </a:r>
            <a:r>
              <a:rPr dirty="0" sz="1400" spc="-5" b="1">
                <a:latin typeface="Courier New"/>
                <a:cs typeface="Courier New"/>
              </a:rPr>
              <a:t>few minutes after the previous photo, one of the  parents has flown off and the head of one tiny  fluffy baby eaglet is clearly visible in front of  the remaining parent</a:t>
            </a:r>
            <a:r>
              <a:rPr dirty="0" sz="1400" spc="-15" b="1">
                <a:latin typeface="Courier New"/>
                <a:cs typeface="Courier New"/>
              </a:rPr>
              <a:t> </a:t>
            </a:r>
            <a:r>
              <a:rPr dirty="0" sz="1400" spc="-5" b="1">
                <a:latin typeface="Courier New"/>
                <a:cs typeface="Courier New"/>
              </a:rPr>
              <a:t>eagle.</a:t>
            </a:r>
            <a:endParaRPr sz="1400">
              <a:latin typeface="Courier New"/>
              <a:cs typeface="Courier New"/>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865879"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17, 2019 (3:50</a:t>
            </a:r>
            <a:r>
              <a:rPr dirty="0" sz="1800" spc="-50" b="1">
                <a:latin typeface="Courier New"/>
                <a:cs typeface="Courier New"/>
              </a:rPr>
              <a:t> </a:t>
            </a:r>
            <a:r>
              <a:rPr dirty="0" sz="1800" spc="-5" b="1">
                <a:latin typeface="Courier New"/>
                <a:cs typeface="Courier New"/>
              </a:rPr>
              <a:t>PM):</a:t>
            </a:r>
            <a:endParaRPr sz="1800">
              <a:latin typeface="Courier New"/>
              <a:cs typeface="Courier New"/>
            </a:endParaRPr>
          </a:p>
          <a:p>
            <a:pPr marL="12700">
              <a:lnSpc>
                <a:spcPts val="2100"/>
              </a:lnSpc>
            </a:pPr>
            <a:r>
              <a:rPr dirty="0" sz="1800" spc="-5" b="1">
                <a:latin typeface="Courier New"/>
                <a:cs typeface="Courier New"/>
              </a:rPr>
              <a:t>Two Adult Eagles on the</a:t>
            </a:r>
            <a:r>
              <a:rPr dirty="0" sz="1800" spc="-8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400050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Both</a:t>
            </a:r>
            <a:r>
              <a:rPr dirty="0" sz="1400" spc="300" b="1">
                <a:latin typeface="Courier New"/>
                <a:cs typeface="Courier New"/>
              </a:rPr>
              <a:t> </a:t>
            </a:r>
            <a:r>
              <a:rPr dirty="0" sz="1400" spc="-5" b="1">
                <a:latin typeface="Courier New"/>
                <a:cs typeface="Courier New"/>
              </a:rPr>
              <a:t>of</a:t>
            </a:r>
            <a:r>
              <a:rPr dirty="0" sz="1400" spc="305" b="1">
                <a:latin typeface="Courier New"/>
                <a:cs typeface="Courier New"/>
              </a:rPr>
              <a:t> </a:t>
            </a:r>
            <a:r>
              <a:rPr dirty="0" sz="1400" spc="-5" b="1">
                <a:latin typeface="Courier New"/>
                <a:cs typeface="Courier New"/>
              </a:rPr>
              <a:t>the</a:t>
            </a:r>
            <a:r>
              <a:rPr dirty="0" sz="1400" spc="305" b="1">
                <a:latin typeface="Courier New"/>
                <a:cs typeface="Courier New"/>
              </a:rPr>
              <a:t> </a:t>
            </a:r>
            <a:r>
              <a:rPr dirty="0" sz="1400" spc="-5" b="1">
                <a:latin typeface="Courier New"/>
                <a:cs typeface="Courier New"/>
              </a:rPr>
              <a:t>adult</a:t>
            </a:r>
            <a:r>
              <a:rPr dirty="0" sz="1400" spc="300" b="1">
                <a:latin typeface="Courier New"/>
                <a:cs typeface="Courier New"/>
              </a:rPr>
              <a:t> </a:t>
            </a:r>
            <a:r>
              <a:rPr dirty="0" sz="1400" spc="-5" b="1">
                <a:latin typeface="Courier New"/>
                <a:cs typeface="Courier New"/>
              </a:rPr>
              <a:t>eagle</a:t>
            </a:r>
            <a:r>
              <a:rPr dirty="0" sz="1400" spc="305" b="1">
                <a:latin typeface="Courier New"/>
                <a:cs typeface="Courier New"/>
              </a:rPr>
              <a:t> </a:t>
            </a:r>
            <a:r>
              <a:rPr dirty="0" sz="1400" spc="-5" b="1">
                <a:latin typeface="Courier New"/>
                <a:cs typeface="Courier New"/>
              </a:rPr>
              <a:t>parents</a:t>
            </a:r>
            <a:r>
              <a:rPr dirty="0" sz="1400" spc="305" b="1">
                <a:latin typeface="Courier New"/>
                <a:cs typeface="Courier New"/>
              </a:rPr>
              <a:t> </a:t>
            </a:r>
            <a:r>
              <a:rPr dirty="0" sz="1400" spc="-5" b="1">
                <a:latin typeface="Courier New"/>
                <a:cs typeface="Courier New"/>
              </a:rPr>
              <a:t>are</a:t>
            </a:r>
            <a:endParaRPr sz="1400">
              <a:latin typeface="Courier New"/>
              <a:cs typeface="Courier New"/>
            </a:endParaRPr>
          </a:p>
        </p:txBody>
      </p:sp>
      <p:sp>
        <p:nvSpPr>
          <p:cNvPr id="5" name="object 5"/>
          <p:cNvSpPr txBox="1"/>
          <p:nvPr/>
        </p:nvSpPr>
        <p:spPr>
          <a:xfrm>
            <a:off x="5253329" y="5450840"/>
            <a:ext cx="138620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on the</a:t>
            </a:r>
            <a:r>
              <a:rPr dirty="0" sz="1400" spc="-285" b="1">
                <a:latin typeface="Courier New"/>
                <a:cs typeface="Courier New"/>
              </a:rPr>
              <a:t> </a:t>
            </a:r>
            <a:r>
              <a:rPr dirty="0" sz="1400" spc="-5" b="1">
                <a:latin typeface="Courier New"/>
                <a:cs typeface="Courier New"/>
              </a:rPr>
              <a:t>nest,</a:t>
            </a:r>
            <a:endParaRPr sz="1400">
              <a:latin typeface="Courier New"/>
              <a:cs typeface="Courier New"/>
            </a:endParaRPr>
          </a:p>
        </p:txBody>
      </p:sp>
      <p:sp>
        <p:nvSpPr>
          <p:cNvPr id="6" name="object 6"/>
          <p:cNvSpPr txBox="1"/>
          <p:nvPr/>
        </p:nvSpPr>
        <p:spPr>
          <a:xfrm>
            <a:off x="1131569" y="5651500"/>
            <a:ext cx="5507355"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and one has an open beak. It looks like it was  making </a:t>
            </a:r>
            <a:r>
              <a:rPr dirty="0" sz="1400" b="1">
                <a:latin typeface="Courier New"/>
                <a:cs typeface="Courier New"/>
              </a:rPr>
              <a:t>a </a:t>
            </a:r>
            <a:r>
              <a:rPr dirty="0" sz="1400" spc="-5" b="1">
                <a:latin typeface="Courier New"/>
                <a:cs typeface="Courier New"/>
              </a:rPr>
              <a:t>loud noise, It must be excited by the  birth of the baby eaglet seen in the days</a:t>
            </a:r>
            <a:r>
              <a:rPr dirty="0" sz="1400" spc="-50" b="1">
                <a:latin typeface="Courier New"/>
                <a:cs typeface="Courier New"/>
              </a:rPr>
              <a:t> </a:t>
            </a:r>
            <a:r>
              <a:rPr dirty="0" sz="1400" spc="-5" b="1">
                <a:latin typeface="Courier New"/>
                <a:cs typeface="Courier New"/>
              </a:rPr>
              <a:t>before.</a:t>
            </a:r>
            <a:endParaRPr sz="1400">
              <a:latin typeface="Courier New"/>
              <a:cs typeface="Courier New"/>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865879" cy="55880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17, 2019 (3:50</a:t>
            </a:r>
            <a:r>
              <a:rPr dirty="0" sz="1800" spc="-50" b="1">
                <a:latin typeface="Courier New"/>
                <a:cs typeface="Courier New"/>
              </a:rPr>
              <a:t> </a:t>
            </a:r>
            <a:r>
              <a:rPr dirty="0" sz="1800" spc="-5" b="1">
                <a:latin typeface="Courier New"/>
                <a:cs typeface="Courier New"/>
              </a:rPr>
              <a:t>PM):</a:t>
            </a:r>
            <a:endParaRPr sz="1800">
              <a:latin typeface="Courier New"/>
              <a:cs typeface="Courier New"/>
            </a:endParaRPr>
          </a:p>
          <a:p>
            <a:pPr marL="12700">
              <a:lnSpc>
                <a:spcPts val="2100"/>
              </a:lnSpc>
            </a:pPr>
            <a:r>
              <a:rPr dirty="0" sz="1800" spc="-5" b="1">
                <a:latin typeface="Courier New"/>
                <a:cs typeface="Courier New"/>
              </a:rPr>
              <a:t>Two Adult Eagles on the</a:t>
            </a:r>
            <a:r>
              <a:rPr dirty="0" sz="1800" spc="-8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926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The two adult eagle parents appear to be kissing or  rubbing beaks. It looks like the love birds back  in January. They may be pleased that at least one  of the eggs has hatched. </a:t>
            </a:r>
            <a:r>
              <a:rPr dirty="0" sz="1400" b="1">
                <a:latin typeface="Courier New"/>
                <a:cs typeface="Courier New"/>
              </a:rPr>
              <a:t>A </a:t>
            </a:r>
            <a:r>
              <a:rPr dirty="0" sz="1400" spc="-5" b="1">
                <a:latin typeface="Courier New"/>
                <a:cs typeface="Courier New"/>
              </a:rPr>
              <a:t>second baby eaglet will  be seen </a:t>
            </a:r>
            <a:r>
              <a:rPr dirty="0" sz="1400" b="1">
                <a:latin typeface="Courier New"/>
                <a:cs typeface="Courier New"/>
              </a:rPr>
              <a:t>a </a:t>
            </a:r>
            <a:r>
              <a:rPr dirty="0" sz="1400" spc="-5" b="1">
                <a:latin typeface="Courier New"/>
                <a:cs typeface="Courier New"/>
              </a:rPr>
              <a:t>few days</a:t>
            </a:r>
            <a:r>
              <a:rPr dirty="0" sz="1400" spc="-25" b="1">
                <a:latin typeface="Courier New"/>
                <a:cs typeface="Courier New"/>
              </a:rPr>
              <a:t> </a:t>
            </a:r>
            <a:r>
              <a:rPr dirty="0" sz="1400" spc="-5" b="1">
                <a:latin typeface="Courier New"/>
                <a:cs typeface="Courier New"/>
              </a:rPr>
              <a:t>later.</a:t>
            </a:r>
            <a:endParaRPr sz="1400">
              <a:latin typeface="Courier New"/>
              <a:cs typeface="Courier New"/>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137785" cy="518159"/>
        </p:xfrm>
        <a:graphic>
          <a:graphicData uri="http://schemas.openxmlformats.org/drawingml/2006/table">
            <a:tbl>
              <a:tblPr firstRow="1" bandRow="1">
                <a:tableStyleId>{2D5ABB26-0587-4C30-8999-92F81FD0307C}</a:tableStyleId>
              </a:tblPr>
              <a:tblGrid>
                <a:gridCol w="1334770"/>
                <a:gridCol w="2331720"/>
                <a:gridCol w="548639"/>
                <a:gridCol w="923289"/>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17,</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 (4:47</a:t>
                      </a:r>
                      <a:r>
                        <a:rPr dirty="0" sz="1800" spc="-55" b="1">
                          <a:latin typeface="Courier New"/>
                          <a:cs typeface="Courier New"/>
                        </a:rPr>
                        <a:t> </a:t>
                      </a:r>
                      <a:r>
                        <a:rPr dirty="0" sz="1800" spc="-5" b="1">
                          <a:latin typeface="Courier New"/>
                          <a:cs typeface="Courier New"/>
                        </a:rPr>
                        <a:t>PM):</a:t>
                      </a:r>
                      <a:endParaRPr sz="1800">
                        <a:latin typeface="Courier New"/>
                        <a:cs typeface="Courier New"/>
                      </a:endParaRPr>
                    </a:p>
                  </a:txBody>
                  <a:tcPr marL="0" marR="0" marB="0" marT="0"/>
                </a:tc>
                <a:tc gridSpan="2">
                  <a:txBody>
                    <a:bodyPr/>
                    <a:lstStyle/>
                    <a:p>
                      <a:pPr>
                        <a:lnSpc>
                          <a:spcPct val="100000"/>
                        </a:lnSpc>
                      </a:pPr>
                      <a:endParaRPr sz="1500">
                        <a:latin typeface="Times New Roman"/>
                        <a:cs typeface="Times New Roman"/>
                      </a:endParaRPr>
                    </a:p>
                  </a:txBody>
                  <a:tcPr marL="0" marR="0" marB="0" marT="0"/>
                </a:tc>
                <a:tc hMerge="1">
                  <a:txBody>
                    <a:bodyPr/>
                    <a:lstStyle/>
                    <a:p>
                      <a:pPr/>
                    </a:p>
                  </a:txBody>
                  <a:tcPr marL="0" marR="0" marB="0" marT="0"/>
                </a:tc>
              </a:tr>
              <a:tr h="259020">
                <a:tc>
                  <a:txBody>
                    <a:bodyPr/>
                    <a:lstStyle/>
                    <a:p>
                      <a:pPr algn="ctr" marR="29209">
                        <a:lnSpc>
                          <a:spcPts val="1860"/>
                        </a:lnSpc>
                      </a:pPr>
                      <a:r>
                        <a:rPr dirty="0" sz="1800" spc="-5" b="1">
                          <a:latin typeface="Courier New"/>
                          <a:cs typeface="Courier New"/>
                        </a:rPr>
                        <a:t>One</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 Landing</a:t>
                      </a:r>
                      <a:r>
                        <a:rPr dirty="0" sz="1800" spc="-80" b="1">
                          <a:latin typeface="Courier New"/>
                          <a:cs typeface="Courier New"/>
                        </a:rPr>
                        <a:t> </a:t>
                      </a:r>
                      <a:r>
                        <a:rPr dirty="0" sz="1800" spc="-5" b="1">
                          <a:latin typeface="Courier New"/>
                          <a:cs typeface="Courier New"/>
                        </a:rPr>
                        <a:t>on</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the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Branch</a:t>
                      </a:r>
                      <a:endParaRPr sz="1800">
                        <a:latin typeface="Courier New"/>
                        <a:cs typeface="Courier New"/>
                      </a:endParaRPr>
                    </a:p>
                  </a:txBody>
                  <a:tcPr marL="0" marR="0" marB="0" marT="0"/>
                </a:tc>
              </a:tr>
            </a:tbl>
          </a:graphicData>
        </a:graphic>
      </p:graphicFrame>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50840"/>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One adult eagle is coming in for </a:t>
            </a:r>
            <a:r>
              <a:rPr dirty="0" sz="1400" b="1">
                <a:latin typeface="Courier New"/>
                <a:cs typeface="Courier New"/>
              </a:rPr>
              <a:t>a </a:t>
            </a:r>
            <a:r>
              <a:rPr dirty="0" sz="1400" spc="-5" b="1">
                <a:latin typeface="Courier New"/>
                <a:cs typeface="Courier New"/>
              </a:rPr>
              <a:t>landing on the  long branch to the left of the nest. Its wings and  tail are spread out and the "landing gear" are  down. No activity can be seen in the</a:t>
            </a:r>
            <a:r>
              <a:rPr dirty="0" sz="1400" spc="-3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138420" cy="777240"/>
        </p:xfrm>
        <a:graphic>
          <a:graphicData uri="http://schemas.openxmlformats.org/drawingml/2006/table">
            <a:tbl>
              <a:tblPr firstRow="1" bandRow="1">
                <a:tableStyleId>{2D5ABB26-0587-4C30-8999-92F81FD0307C}</a:tableStyleId>
              </a:tblPr>
              <a:tblGrid>
                <a:gridCol w="1334770"/>
                <a:gridCol w="1508759"/>
                <a:gridCol w="1645920"/>
                <a:gridCol w="649604"/>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18,</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a:t>
                      </a:r>
                      <a:r>
                        <a:rPr dirty="0" sz="1800" spc="-65" b="1">
                          <a:latin typeface="Courier New"/>
                          <a:cs typeface="Courier New"/>
                        </a:rPr>
                        <a:t> </a:t>
                      </a:r>
                      <a:r>
                        <a:rPr dirty="0" sz="1800" spc="-5" b="1">
                          <a:latin typeface="Courier New"/>
                          <a:cs typeface="Courier New"/>
                        </a:rPr>
                        <a:t>(5:19</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PM):</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r>
              <a:tr h="259079">
                <a:tc>
                  <a:txBody>
                    <a:bodyPr/>
                    <a:lstStyle/>
                    <a:p>
                      <a:pPr algn="ctr" marR="29209">
                        <a:lnSpc>
                          <a:spcPts val="1860"/>
                        </a:lnSpc>
                      </a:pPr>
                      <a:r>
                        <a:rPr dirty="0" sz="1800" spc="-5" b="1">
                          <a:latin typeface="Courier New"/>
                          <a:cs typeface="Courier New"/>
                        </a:rPr>
                        <a:t>One</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a:t>
                      </a:r>
                      <a:r>
                        <a:rPr dirty="0" sz="1800" spc="-70" b="1">
                          <a:latin typeface="Courier New"/>
                          <a:cs typeface="Courier New"/>
                        </a:rPr>
                        <a:t> </a:t>
                      </a:r>
                      <a:r>
                        <a:rPr dirty="0" sz="1800" spc="-5" b="1">
                          <a:latin typeface="Courier New"/>
                          <a:cs typeface="Courier New"/>
                        </a:rPr>
                        <a:t>with</a:t>
                      </a:r>
                      <a:endParaRPr sz="1800">
                        <a:latin typeface="Courier New"/>
                        <a:cs typeface="Courier New"/>
                      </a:endParaRPr>
                    </a:p>
                  </a:txBody>
                  <a:tcPr marL="0" marR="0" marB="0" marT="0"/>
                </a:tc>
                <a:tc>
                  <a:txBody>
                    <a:bodyPr/>
                    <a:lstStyle/>
                    <a:p>
                      <a:pPr marL="67945">
                        <a:lnSpc>
                          <a:spcPts val="1860"/>
                        </a:lnSpc>
                      </a:pPr>
                      <a:r>
                        <a:rPr dirty="0" sz="1800" b="1">
                          <a:latin typeface="Courier New"/>
                          <a:cs typeface="Courier New"/>
                        </a:rPr>
                        <a:t>a</a:t>
                      </a:r>
                      <a:r>
                        <a:rPr dirty="0" sz="1800" spc="-70" b="1">
                          <a:latin typeface="Courier New"/>
                          <a:cs typeface="Courier New"/>
                        </a:rPr>
                        <a:t> </a:t>
                      </a:r>
                      <a:r>
                        <a:rPr dirty="0" sz="1800" spc="-5" b="1">
                          <a:latin typeface="Courier New"/>
                          <a:cs typeface="Courier New"/>
                        </a:rPr>
                        <a:t>Hatchling</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Baby</a:t>
                      </a:r>
                      <a:endParaRPr sz="1800">
                        <a:latin typeface="Courier New"/>
                        <a:cs typeface="Courier New"/>
                      </a:endParaRPr>
                    </a:p>
                  </a:txBody>
                  <a:tcPr marL="0" marR="0" marB="0" marT="0"/>
                </a:tc>
              </a:tr>
              <a:tr h="259020">
                <a:tc>
                  <a:txBody>
                    <a:bodyPr/>
                    <a:lstStyle/>
                    <a:p>
                      <a:pPr algn="ctr" marR="29209">
                        <a:lnSpc>
                          <a:spcPts val="1860"/>
                        </a:lnSpc>
                      </a:pPr>
                      <a:r>
                        <a:rPr dirty="0" sz="1800" spc="-5" b="1">
                          <a:latin typeface="Courier New"/>
                          <a:cs typeface="Courier New"/>
                        </a:rPr>
                        <a:t>Eaglet</a:t>
                      </a:r>
                      <a:r>
                        <a:rPr dirty="0" sz="1800" spc="-85" b="1">
                          <a:latin typeface="Courier New"/>
                          <a:cs typeface="Courier New"/>
                        </a:rPr>
                        <a:t> </a:t>
                      </a:r>
                      <a:r>
                        <a:rPr dirty="0" sz="1800" spc="-5" b="1">
                          <a:latin typeface="Courier New"/>
                          <a:cs typeface="Courier New"/>
                        </a:rPr>
                        <a:t>in</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the</a:t>
                      </a:r>
                      <a:r>
                        <a:rPr dirty="0" sz="1800" spc="-35" b="1">
                          <a:latin typeface="Courier New"/>
                          <a:cs typeface="Courier New"/>
                        </a:rPr>
                        <a:t> </a:t>
                      </a:r>
                      <a:r>
                        <a:rPr dirty="0" sz="1800" spc="-5" b="1">
                          <a:latin typeface="Courier New"/>
                          <a:cs typeface="Courier New"/>
                        </a:rPr>
                        <a:t>Nest</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r>
            </a:tbl>
          </a:graphicData>
        </a:graphic>
      </p:graphicFrame>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0989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This is the third time the hatchling eaglet has  been since April 15. It is still small and downy.  The adult eagle parent is paying attention to the  baby.</a:t>
            </a:r>
            <a:endParaRPr sz="1400">
              <a:latin typeface="Courier New"/>
              <a:cs typeface="Courier New"/>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138420" cy="777240"/>
        </p:xfrm>
        <a:graphic>
          <a:graphicData uri="http://schemas.openxmlformats.org/drawingml/2006/table">
            <a:tbl>
              <a:tblPr firstRow="1" bandRow="1">
                <a:tableStyleId>{2D5ABB26-0587-4C30-8999-92F81FD0307C}</a:tableStyleId>
              </a:tblPr>
              <a:tblGrid>
                <a:gridCol w="1334770"/>
                <a:gridCol w="1508759"/>
                <a:gridCol w="1645920"/>
                <a:gridCol w="649604"/>
              </a:tblGrid>
              <a:tr h="259020">
                <a:tc>
                  <a:txBody>
                    <a:bodyPr/>
                    <a:lstStyle/>
                    <a:p>
                      <a:pPr algn="ctr" marR="29209">
                        <a:lnSpc>
                          <a:spcPts val="1860"/>
                        </a:lnSpc>
                      </a:pPr>
                      <a:r>
                        <a:rPr dirty="0" sz="1800" spc="-5" b="1">
                          <a:latin typeface="Courier New"/>
                          <a:cs typeface="Courier New"/>
                        </a:rPr>
                        <a:t>April</a:t>
                      </a:r>
                      <a:r>
                        <a:rPr dirty="0" sz="1800" spc="-85" b="1">
                          <a:latin typeface="Courier New"/>
                          <a:cs typeface="Courier New"/>
                        </a:rPr>
                        <a:t> </a:t>
                      </a:r>
                      <a:r>
                        <a:rPr dirty="0" sz="1800" spc="-5" b="1">
                          <a:latin typeface="Courier New"/>
                          <a:cs typeface="Courier New"/>
                        </a:rPr>
                        <a:t>18,</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2019</a:t>
                      </a:r>
                      <a:r>
                        <a:rPr dirty="0" sz="1800" spc="-65" b="1">
                          <a:latin typeface="Courier New"/>
                          <a:cs typeface="Courier New"/>
                        </a:rPr>
                        <a:t> </a:t>
                      </a:r>
                      <a:r>
                        <a:rPr dirty="0" sz="1800" spc="-5" b="1">
                          <a:latin typeface="Courier New"/>
                          <a:cs typeface="Courier New"/>
                        </a:rPr>
                        <a:t>(5:36</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PM):</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r>
              <a:tr h="259079">
                <a:tc>
                  <a:txBody>
                    <a:bodyPr/>
                    <a:lstStyle/>
                    <a:p>
                      <a:pPr algn="ctr" marR="29209">
                        <a:lnSpc>
                          <a:spcPts val="1860"/>
                        </a:lnSpc>
                      </a:pPr>
                      <a:r>
                        <a:rPr dirty="0" sz="1800" spc="-5" b="1">
                          <a:latin typeface="Courier New"/>
                          <a:cs typeface="Courier New"/>
                        </a:rPr>
                        <a:t>One</a:t>
                      </a:r>
                      <a:r>
                        <a:rPr dirty="0" sz="1800" spc="-85" b="1">
                          <a:latin typeface="Courier New"/>
                          <a:cs typeface="Courier New"/>
                        </a:rPr>
                        <a:t> </a:t>
                      </a:r>
                      <a:r>
                        <a:rPr dirty="0" sz="1800" spc="-5" b="1">
                          <a:latin typeface="Courier New"/>
                          <a:cs typeface="Courier New"/>
                        </a:rPr>
                        <a:t>Adult</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Eagle</a:t>
                      </a:r>
                      <a:r>
                        <a:rPr dirty="0" sz="1800" spc="-70" b="1">
                          <a:latin typeface="Courier New"/>
                          <a:cs typeface="Courier New"/>
                        </a:rPr>
                        <a:t> </a:t>
                      </a:r>
                      <a:r>
                        <a:rPr dirty="0" sz="1800" spc="-5" b="1">
                          <a:latin typeface="Courier New"/>
                          <a:cs typeface="Courier New"/>
                        </a:rPr>
                        <a:t>with</a:t>
                      </a:r>
                      <a:endParaRPr sz="1800">
                        <a:latin typeface="Courier New"/>
                        <a:cs typeface="Courier New"/>
                      </a:endParaRPr>
                    </a:p>
                  </a:txBody>
                  <a:tcPr marL="0" marR="0" marB="0" marT="0"/>
                </a:tc>
                <a:tc>
                  <a:txBody>
                    <a:bodyPr/>
                    <a:lstStyle/>
                    <a:p>
                      <a:pPr marL="67945">
                        <a:lnSpc>
                          <a:spcPts val="1860"/>
                        </a:lnSpc>
                      </a:pPr>
                      <a:r>
                        <a:rPr dirty="0" sz="1800" b="1">
                          <a:latin typeface="Courier New"/>
                          <a:cs typeface="Courier New"/>
                        </a:rPr>
                        <a:t>a</a:t>
                      </a:r>
                      <a:r>
                        <a:rPr dirty="0" sz="1800" spc="-70" b="1">
                          <a:latin typeface="Courier New"/>
                          <a:cs typeface="Courier New"/>
                        </a:rPr>
                        <a:t> </a:t>
                      </a:r>
                      <a:r>
                        <a:rPr dirty="0" sz="1800" spc="-5" b="1">
                          <a:latin typeface="Courier New"/>
                          <a:cs typeface="Courier New"/>
                        </a:rPr>
                        <a:t>Hatchling</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Baby</a:t>
                      </a:r>
                      <a:endParaRPr sz="1800">
                        <a:latin typeface="Courier New"/>
                        <a:cs typeface="Courier New"/>
                      </a:endParaRPr>
                    </a:p>
                  </a:txBody>
                  <a:tcPr marL="0" marR="0" marB="0" marT="0"/>
                </a:tc>
              </a:tr>
              <a:tr h="259020">
                <a:tc>
                  <a:txBody>
                    <a:bodyPr/>
                    <a:lstStyle/>
                    <a:p>
                      <a:pPr algn="ctr" marR="29209">
                        <a:lnSpc>
                          <a:spcPts val="1860"/>
                        </a:lnSpc>
                      </a:pPr>
                      <a:r>
                        <a:rPr dirty="0" sz="1800" spc="-5" b="1">
                          <a:latin typeface="Courier New"/>
                          <a:cs typeface="Courier New"/>
                        </a:rPr>
                        <a:t>Eaglet</a:t>
                      </a:r>
                      <a:r>
                        <a:rPr dirty="0" sz="1800" spc="-85" b="1">
                          <a:latin typeface="Courier New"/>
                          <a:cs typeface="Courier New"/>
                        </a:rPr>
                        <a:t> </a:t>
                      </a:r>
                      <a:r>
                        <a:rPr dirty="0" sz="1800" spc="-5" b="1">
                          <a:latin typeface="Courier New"/>
                          <a:cs typeface="Courier New"/>
                        </a:rPr>
                        <a:t>in</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the</a:t>
                      </a:r>
                      <a:r>
                        <a:rPr dirty="0" sz="1800" spc="-35" b="1">
                          <a:latin typeface="Courier New"/>
                          <a:cs typeface="Courier New"/>
                        </a:rPr>
                        <a:t> </a:t>
                      </a:r>
                      <a:r>
                        <a:rPr dirty="0" sz="1800" spc="-5" b="1">
                          <a:latin typeface="Courier New"/>
                          <a:cs typeface="Courier New"/>
                        </a:rPr>
                        <a:t>Nest</a:t>
                      </a:r>
                      <a:endParaRPr sz="18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r>
            </a:tbl>
          </a:graphicData>
        </a:graphic>
      </p:graphicFrame>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The hatchling eaglet is still small and downy. The  adult eagle parent is paying attention to the baby.  So far, there is still only one baby eaglet in this  nest.</a:t>
            </a:r>
            <a:endParaRPr sz="1400">
              <a:latin typeface="Courier New"/>
              <a:cs typeface="Courier New"/>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45440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April 19, 2019 (2:52</a:t>
            </a:r>
            <a:r>
              <a:rPr dirty="0" sz="1800" spc="-80" b="1">
                <a:latin typeface="Courier New"/>
                <a:cs typeface="Courier New"/>
              </a:rPr>
              <a:t> </a:t>
            </a:r>
            <a:r>
              <a:rPr dirty="0" sz="1800" spc="-5" b="1">
                <a:latin typeface="Courier New"/>
                <a:cs typeface="Courier New"/>
              </a:rPr>
              <a:t>PM):</a:t>
            </a:r>
            <a:endParaRPr sz="1800">
              <a:latin typeface="Courier New"/>
              <a:cs typeface="Courier New"/>
            </a:endParaRPr>
          </a:p>
        </p:txBody>
      </p:sp>
      <p:sp>
        <p:nvSpPr>
          <p:cNvPr id="3" name="object 3"/>
          <p:cNvSpPr txBox="1"/>
          <p:nvPr/>
        </p:nvSpPr>
        <p:spPr>
          <a:xfrm>
            <a:off x="1131569" y="1122680"/>
            <a:ext cx="4315460" cy="299720"/>
          </a:xfrm>
          <a:prstGeom prst="rect">
            <a:avLst/>
          </a:prstGeom>
        </p:spPr>
        <p:txBody>
          <a:bodyPr wrap="square" lIns="0" tIns="12700" rIns="0" bIns="0" rtlCol="0" vert="horz">
            <a:spAutoFit/>
          </a:bodyPr>
          <a:lstStyle/>
          <a:p>
            <a:pPr marL="12700">
              <a:lnSpc>
                <a:spcPct val="100000"/>
              </a:lnSpc>
              <a:spcBef>
                <a:spcPts val="100"/>
              </a:spcBef>
              <a:tabLst>
                <a:tab pos="678815" algn="l"/>
                <a:tab pos="1617980" algn="l"/>
                <a:tab pos="2559050" algn="l"/>
                <a:tab pos="3086735" algn="l"/>
                <a:tab pos="3753485" algn="l"/>
              </a:tabLst>
            </a:pPr>
            <a:r>
              <a:rPr dirty="0" sz="1800" spc="-5" b="1">
                <a:latin typeface="Courier New"/>
                <a:cs typeface="Courier New"/>
              </a:rPr>
              <a:t>On</a:t>
            </a:r>
            <a:r>
              <a:rPr dirty="0" sz="1800" b="1">
                <a:latin typeface="Courier New"/>
                <a:cs typeface="Courier New"/>
              </a:rPr>
              <a:t>e	</a:t>
            </a:r>
            <a:r>
              <a:rPr dirty="0" sz="1800" spc="-5" b="1">
                <a:latin typeface="Courier New"/>
                <a:cs typeface="Courier New"/>
              </a:rPr>
              <a:t>Adul</a:t>
            </a:r>
            <a:r>
              <a:rPr dirty="0" sz="1800" b="1">
                <a:latin typeface="Courier New"/>
                <a:cs typeface="Courier New"/>
              </a:rPr>
              <a:t>t	</a:t>
            </a:r>
            <a:r>
              <a:rPr dirty="0" sz="1800" spc="-5" b="1">
                <a:latin typeface="Courier New"/>
                <a:cs typeface="Courier New"/>
              </a:rPr>
              <a:t>Eagl</a:t>
            </a:r>
            <a:r>
              <a:rPr dirty="0" sz="1800" b="1">
                <a:latin typeface="Courier New"/>
                <a:cs typeface="Courier New"/>
              </a:rPr>
              <a:t>e	</a:t>
            </a:r>
            <a:r>
              <a:rPr dirty="0" sz="1800" spc="-5" b="1">
                <a:latin typeface="Courier New"/>
                <a:cs typeface="Courier New"/>
              </a:rPr>
              <a:t>o</a:t>
            </a:r>
            <a:r>
              <a:rPr dirty="0" sz="1800" b="1">
                <a:latin typeface="Courier New"/>
                <a:cs typeface="Courier New"/>
              </a:rPr>
              <a:t>n	</a:t>
            </a:r>
            <a:r>
              <a:rPr dirty="0" sz="1800" spc="-5" b="1">
                <a:latin typeface="Courier New"/>
                <a:cs typeface="Courier New"/>
              </a:rPr>
              <a:t>th</a:t>
            </a:r>
            <a:r>
              <a:rPr dirty="0" sz="1800" b="1">
                <a:latin typeface="Courier New"/>
                <a:cs typeface="Courier New"/>
              </a:rPr>
              <a:t>e	</a:t>
            </a:r>
            <a:r>
              <a:rPr dirty="0" sz="1800" spc="-5" b="1">
                <a:latin typeface="Courier New"/>
                <a:cs typeface="Courier New"/>
              </a:rPr>
              <a:t>Nest</a:t>
            </a:r>
            <a:endParaRPr sz="1800">
              <a:latin typeface="Courier New"/>
              <a:cs typeface="Courier New"/>
            </a:endParaRPr>
          </a:p>
        </p:txBody>
      </p:sp>
      <p:sp>
        <p:nvSpPr>
          <p:cNvPr id="4" name="object 4"/>
          <p:cNvSpPr txBox="1"/>
          <p:nvPr/>
        </p:nvSpPr>
        <p:spPr>
          <a:xfrm>
            <a:off x="5674995" y="1122680"/>
            <a:ext cx="966469" cy="299720"/>
          </a:xfrm>
          <a:prstGeom prst="rect">
            <a:avLst/>
          </a:prstGeom>
        </p:spPr>
        <p:txBody>
          <a:bodyPr wrap="square" lIns="0" tIns="12700" rIns="0" bIns="0" rtlCol="0" vert="horz">
            <a:spAutoFit/>
          </a:bodyPr>
          <a:lstStyle/>
          <a:p>
            <a:pPr marL="12700">
              <a:lnSpc>
                <a:spcPct val="100000"/>
              </a:lnSpc>
              <a:spcBef>
                <a:spcPts val="100"/>
              </a:spcBef>
              <a:tabLst>
                <a:tab pos="815975" algn="l"/>
              </a:tabLst>
            </a:pPr>
            <a:r>
              <a:rPr dirty="0" sz="1800" spc="-5" b="1">
                <a:latin typeface="Courier New"/>
                <a:cs typeface="Courier New"/>
              </a:rPr>
              <a:t>wit</a:t>
            </a:r>
            <a:r>
              <a:rPr dirty="0" sz="1800" b="1">
                <a:latin typeface="Courier New"/>
                <a:cs typeface="Courier New"/>
              </a:rPr>
              <a:t>h	a</a:t>
            </a:r>
            <a:endParaRPr sz="1800">
              <a:latin typeface="Courier New"/>
              <a:cs typeface="Courier New"/>
            </a:endParaRPr>
          </a:p>
        </p:txBody>
      </p:sp>
      <p:sp>
        <p:nvSpPr>
          <p:cNvPr id="5" name="object 5"/>
          <p:cNvSpPr txBox="1"/>
          <p:nvPr/>
        </p:nvSpPr>
        <p:spPr>
          <a:xfrm>
            <a:off x="1131569" y="1381759"/>
            <a:ext cx="455168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Hatchling Baby Eaglet in the</a:t>
            </a:r>
            <a:r>
              <a:rPr dirty="0" sz="1800" spc="-8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6" name="object 6"/>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1131569" y="5709920"/>
            <a:ext cx="5509260" cy="204978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The baby eaglet is still small and downy, but it  had moved upwards so the head neck and upper body  can be seen for the first time. The adult eagle  seems to be preoccupied with something else, with  its head reaching down into the nest. It may be  checking on the status of the other</a:t>
            </a:r>
            <a:r>
              <a:rPr dirty="0" sz="1400" spc="-30" b="1">
                <a:latin typeface="Courier New"/>
                <a:cs typeface="Courier New"/>
              </a:rPr>
              <a:t> </a:t>
            </a:r>
            <a:r>
              <a:rPr dirty="0" sz="1400" spc="-5" b="1">
                <a:latin typeface="Courier New"/>
                <a:cs typeface="Courier New"/>
              </a:rPr>
              <a:t>egg.</a:t>
            </a:r>
            <a:endParaRPr sz="1400">
              <a:latin typeface="Courier New"/>
              <a:cs typeface="Courier New"/>
            </a:endParaRPr>
          </a:p>
          <a:p>
            <a:pPr>
              <a:lnSpc>
                <a:spcPct val="100000"/>
              </a:lnSpc>
              <a:spcBef>
                <a:spcPts val="50"/>
              </a:spcBef>
            </a:pPr>
            <a:endParaRPr sz="1250">
              <a:latin typeface="Times New Roman"/>
              <a:cs typeface="Times New Roman"/>
            </a:endParaRPr>
          </a:p>
          <a:p>
            <a:pPr marL="12700">
              <a:lnSpc>
                <a:spcPts val="1635"/>
              </a:lnSpc>
            </a:pPr>
            <a:r>
              <a:rPr dirty="0" sz="1400" spc="-5" b="1">
                <a:latin typeface="Courier New"/>
                <a:cs typeface="Courier New"/>
              </a:rPr>
              <a:t>The</a:t>
            </a:r>
            <a:r>
              <a:rPr dirty="0" sz="1400" spc="135" b="1">
                <a:latin typeface="Courier New"/>
                <a:cs typeface="Courier New"/>
              </a:rPr>
              <a:t> </a:t>
            </a:r>
            <a:r>
              <a:rPr dirty="0" sz="1400" spc="-5" b="1">
                <a:latin typeface="Courier New"/>
                <a:cs typeface="Courier New"/>
              </a:rPr>
              <a:t>second</a:t>
            </a:r>
            <a:r>
              <a:rPr dirty="0" sz="1400" spc="140" b="1">
                <a:latin typeface="Courier New"/>
                <a:cs typeface="Courier New"/>
              </a:rPr>
              <a:t> </a:t>
            </a:r>
            <a:r>
              <a:rPr dirty="0" sz="1400" spc="-5" b="1">
                <a:latin typeface="Courier New"/>
                <a:cs typeface="Courier New"/>
              </a:rPr>
              <a:t>hatchling</a:t>
            </a:r>
            <a:r>
              <a:rPr dirty="0" sz="1400" spc="135" b="1">
                <a:latin typeface="Courier New"/>
                <a:cs typeface="Courier New"/>
              </a:rPr>
              <a:t> </a:t>
            </a:r>
            <a:r>
              <a:rPr dirty="0" sz="1400" spc="-5" b="1">
                <a:latin typeface="Courier New"/>
                <a:cs typeface="Courier New"/>
              </a:rPr>
              <a:t>eaglet</a:t>
            </a:r>
            <a:r>
              <a:rPr dirty="0" sz="1400" spc="140" b="1">
                <a:latin typeface="Courier New"/>
                <a:cs typeface="Courier New"/>
              </a:rPr>
              <a:t> </a:t>
            </a:r>
            <a:r>
              <a:rPr dirty="0" sz="1400" spc="-5" b="1">
                <a:latin typeface="Courier New"/>
                <a:cs typeface="Courier New"/>
              </a:rPr>
              <a:t>will</a:t>
            </a:r>
            <a:r>
              <a:rPr dirty="0" sz="1400" spc="135" b="1">
                <a:latin typeface="Courier New"/>
                <a:cs typeface="Courier New"/>
              </a:rPr>
              <a:t> </a:t>
            </a:r>
            <a:r>
              <a:rPr dirty="0" sz="1400" spc="-5" b="1">
                <a:latin typeface="Courier New"/>
                <a:cs typeface="Courier New"/>
              </a:rPr>
              <a:t>not</a:t>
            </a:r>
            <a:r>
              <a:rPr dirty="0" sz="1400" spc="140" b="1">
                <a:latin typeface="Courier New"/>
                <a:cs typeface="Courier New"/>
              </a:rPr>
              <a:t> </a:t>
            </a:r>
            <a:r>
              <a:rPr dirty="0" sz="1400" spc="-5" b="1">
                <a:latin typeface="Courier New"/>
                <a:cs typeface="Courier New"/>
              </a:rPr>
              <a:t>be</a:t>
            </a:r>
            <a:r>
              <a:rPr dirty="0" sz="1400" spc="135" b="1">
                <a:latin typeface="Courier New"/>
                <a:cs typeface="Courier New"/>
              </a:rPr>
              <a:t> </a:t>
            </a:r>
            <a:r>
              <a:rPr dirty="0" sz="1400" spc="-5" b="1">
                <a:latin typeface="Courier New"/>
                <a:cs typeface="Courier New"/>
              </a:rPr>
              <a:t>seen</a:t>
            </a:r>
            <a:r>
              <a:rPr dirty="0" sz="1400" spc="140" b="1">
                <a:latin typeface="Courier New"/>
                <a:cs typeface="Courier New"/>
              </a:rPr>
              <a:t> </a:t>
            </a:r>
            <a:r>
              <a:rPr dirty="0" sz="1400" spc="-5" b="1">
                <a:latin typeface="Courier New"/>
                <a:cs typeface="Courier New"/>
              </a:rPr>
              <a:t>until</a:t>
            </a:r>
            <a:endParaRPr sz="1400">
              <a:latin typeface="Courier New"/>
              <a:cs typeface="Courier New"/>
            </a:endParaRPr>
          </a:p>
          <a:p>
            <a:pPr algn="just" marL="12700" marR="7620">
              <a:lnSpc>
                <a:spcPts val="1580"/>
              </a:lnSpc>
              <a:spcBef>
                <a:spcPts val="95"/>
              </a:spcBef>
            </a:pPr>
            <a:r>
              <a:rPr dirty="0" sz="1400" b="1">
                <a:latin typeface="Courier New"/>
                <a:cs typeface="Courier New"/>
              </a:rPr>
              <a:t>4 </a:t>
            </a:r>
            <a:r>
              <a:rPr dirty="0" sz="1400" spc="-5" b="1">
                <a:latin typeface="Courier New"/>
                <a:cs typeface="Courier New"/>
              </a:rPr>
              <a:t>days later, but there may be some activity in the  nest.</a:t>
            </a:r>
            <a:endParaRPr sz="1400">
              <a:latin typeface="Courier New"/>
              <a:cs typeface="Courier New"/>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507355" cy="81788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19, 2019 (2:54</a:t>
            </a:r>
            <a:r>
              <a:rPr dirty="0" sz="1800" spc="-20" b="1">
                <a:latin typeface="Courier New"/>
                <a:cs typeface="Courier New"/>
              </a:rPr>
              <a:t> </a:t>
            </a:r>
            <a:r>
              <a:rPr dirty="0" sz="1800" spc="-5" b="1">
                <a:latin typeface="Courier New"/>
                <a:cs typeface="Courier New"/>
              </a:rPr>
              <a:t>PM):</a:t>
            </a:r>
            <a:endParaRPr sz="1800">
              <a:latin typeface="Courier New"/>
              <a:cs typeface="Courier New"/>
            </a:endParaRPr>
          </a:p>
          <a:p>
            <a:pPr marL="12700" marR="5080">
              <a:lnSpc>
                <a:spcPts val="2039"/>
              </a:lnSpc>
              <a:spcBef>
                <a:spcPts val="105"/>
              </a:spcBef>
              <a:tabLst>
                <a:tab pos="639445" algn="l"/>
                <a:tab pos="1539240" algn="l"/>
                <a:tab pos="2440305" algn="l"/>
                <a:tab pos="2928620" algn="l"/>
                <a:tab pos="3555365" algn="l"/>
                <a:tab pos="4318635" algn="l"/>
                <a:tab pos="5082540" algn="l"/>
              </a:tabLst>
            </a:pPr>
            <a:r>
              <a:rPr dirty="0" sz="1800" spc="-5" b="1">
                <a:latin typeface="Courier New"/>
                <a:cs typeface="Courier New"/>
              </a:rPr>
              <a:t>On</a:t>
            </a:r>
            <a:r>
              <a:rPr dirty="0" sz="1800" b="1">
                <a:latin typeface="Courier New"/>
                <a:cs typeface="Courier New"/>
              </a:rPr>
              <a:t>e	</a:t>
            </a:r>
            <a:r>
              <a:rPr dirty="0" sz="1800" spc="-5" b="1">
                <a:latin typeface="Courier New"/>
                <a:cs typeface="Courier New"/>
              </a:rPr>
              <a:t>Adul</a:t>
            </a:r>
            <a:r>
              <a:rPr dirty="0" sz="1800" b="1">
                <a:latin typeface="Courier New"/>
                <a:cs typeface="Courier New"/>
              </a:rPr>
              <a:t>t	</a:t>
            </a:r>
            <a:r>
              <a:rPr dirty="0" sz="1800" spc="-5" b="1">
                <a:latin typeface="Courier New"/>
                <a:cs typeface="Courier New"/>
              </a:rPr>
              <a:t>Eagl</a:t>
            </a:r>
            <a:r>
              <a:rPr dirty="0" sz="1800" b="1">
                <a:latin typeface="Courier New"/>
                <a:cs typeface="Courier New"/>
              </a:rPr>
              <a:t>e	</a:t>
            </a:r>
            <a:r>
              <a:rPr dirty="0" sz="1800" spc="-5" b="1">
                <a:latin typeface="Courier New"/>
                <a:cs typeface="Courier New"/>
              </a:rPr>
              <a:t>o</a:t>
            </a:r>
            <a:r>
              <a:rPr dirty="0" sz="1800" b="1">
                <a:latin typeface="Courier New"/>
                <a:cs typeface="Courier New"/>
              </a:rPr>
              <a:t>n	</a:t>
            </a:r>
            <a:r>
              <a:rPr dirty="0" sz="1800" spc="-5" b="1">
                <a:latin typeface="Courier New"/>
                <a:cs typeface="Courier New"/>
              </a:rPr>
              <a:t>th</a:t>
            </a:r>
            <a:r>
              <a:rPr dirty="0" sz="1800" b="1">
                <a:latin typeface="Courier New"/>
                <a:cs typeface="Courier New"/>
              </a:rPr>
              <a:t>e	</a:t>
            </a:r>
            <a:r>
              <a:rPr dirty="0" sz="1800" spc="-5" b="1">
                <a:latin typeface="Courier New"/>
                <a:cs typeface="Courier New"/>
              </a:rPr>
              <a:t>Nes</a:t>
            </a:r>
            <a:r>
              <a:rPr dirty="0" sz="1800" b="1">
                <a:latin typeface="Courier New"/>
                <a:cs typeface="Courier New"/>
              </a:rPr>
              <a:t>t	</a:t>
            </a:r>
            <a:r>
              <a:rPr dirty="0" sz="1800" spc="-5" b="1">
                <a:latin typeface="Courier New"/>
                <a:cs typeface="Courier New"/>
              </a:rPr>
              <a:t>wit</a:t>
            </a:r>
            <a:r>
              <a:rPr dirty="0" sz="1800" b="1">
                <a:latin typeface="Courier New"/>
                <a:cs typeface="Courier New"/>
              </a:rPr>
              <a:t>h	</a:t>
            </a:r>
            <a:r>
              <a:rPr dirty="0" sz="1800" spc="-5" b="1">
                <a:latin typeface="Courier New"/>
                <a:cs typeface="Courier New"/>
              </a:rPr>
              <a:t>One  Hatchling Baby Eaglet in the</a:t>
            </a:r>
            <a:r>
              <a:rPr dirty="0" sz="1800" spc="-4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0862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Still only one baby eaglet in the nest. The baby  eaglet is still small and downy. The adult eagle  may be feeding the eaglet. It is tempting to assign  human-style gender roles to the parent eagles, but  eagles do not operate just like</a:t>
            </a:r>
            <a:r>
              <a:rPr dirty="0" sz="1400" spc="-30" b="1">
                <a:latin typeface="Courier New"/>
                <a:cs typeface="Courier New"/>
              </a:rPr>
              <a:t> </a:t>
            </a:r>
            <a:r>
              <a:rPr dirty="0" sz="1400" spc="-5" b="1">
                <a:latin typeface="Courier New"/>
                <a:cs typeface="Courier New"/>
              </a:rPr>
              <a:t>people.</a:t>
            </a:r>
            <a:endParaRPr sz="1400">
              <a:latin typeface="Courier New"/>
              <a:cs typeface="Courier New"/>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345440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April 19, 2019 (2:54</a:t>
            </a:r>
            <a:r>
              <a:rPr dirty="0" sz="1800" spc="-80" b="1">
                <a:latin typeface="Courier New"/>
                <a:cs typeface="Courier New"/>
              </a:rPr>
              <a:t> </a:t>
            </a:r>
            <a:r>
              <a:rPr dirty="0" sz="1800" spc="-5" b="1">
                <a:latin typeface="Courier New"/>
                <a:cs typeface="Courier New"/>
              </a:rPr>
              <a:t>PM):</a:t>
            </a:r>
            <a:endParaRPr sz="1800">
              <a:latin typeface="Courier New"/>
              <a:cs typeface="Courier New"/>
            </a:endParaRPr>
          </a:p>
        </p:txBody>
      </p:sp>
      <p:sp>
        <p:nvSpPr>
          <p:cNvPr id="3" name="object 3"/>
          <p:cNvSpPr txBox="1"/>
          <p:nvPr/>
        </p:nvSpPr>
        <p:spPr>
          <a:xfrm>
            <a:off x="1131569" y="1122680"/>
            <a:ext cx="3353435" cy="299720"/>
          </a:xfrm>
          <a:prstGeom prst="rect">
            <a:avLst/>
          </a:prstGeom>
        </p:spPr>
        <p:txBody>
          <a:bodyPr wrap="square" lIns="0" tIns="12700" rIns="0" bIns="0" rtlCol="0" vert="horz">
            <a:spAutoFit/>
          </a:bodyPr>
          <a:lstStyle/>
          <a:p>
            <a:pPr marL="12700">
              <a:lnSpc>
                <a:spcPct val="100000"/>
              </a:lnSpc>
              <a:spcBef>
                <a:spcPts val="100"/>
              </a:spcBef>
              <a:tabLst>
                <a:tab pos="639445" algn="l"/>
                <a:tab pos="1539240" algn="l"/>
                <a:tab pos="2440305" algn="l"/>
                <a:tab pos="2928620" algn="l"/>
              </a:tabLst>
            </a:pPr>
            <a:r>
              <a:rPr dirty="0" sz="1800" spc="-5" b="1">
                <a:latin typeface="Courier New"/>
                <a:cs typeface="Courier New"/>
              </a:rPr>
              <a:t>On</a:t>
            </a:r>
            <a:r>
              <a:rPr dirty="0" sz="1800" b="1">
                <a:latin typeface="Courier New"/>
                <a:cs typeface="Courier New"/>
              </a:rPr>
              <a:t>e	</a:t>
            </a:r>
            <a:r>
              <a:rPr dirty="0" sz="1800" spc="-5" b="1">
                <a:latin typeface="Courier New"/>
                <a:cs typeface="Courier New"/>
              </a:rPr>
              <a:t>Adul</a:t>
            </a:r>
            <a:r>
              <a:rPr dirty="0" sz="1800" b="1">
                <a:latin typeface="Courier New"/>
                <a:cs typeface="Courier New"/>
              </a:rPr>
              <a:t>t	</a:t>
            </a:r>
            <a:r>
              <a:rPr dirty="0" sz="1800" spc="-5" b="1">
                <a:latin typeface="Courier New"/>
                <a:cs typeface="Courier New"/>
              </a:rPr>
              <a:t>Eagl</a:t>
            </a:r>
            <a:r>
              <a:rPr dirty="0" sz="1800" b="1">
                <a:latin typeface="Courier New"/>
                <a:cs typeface="Courier New"/>
              </a:rPr>
              <a:t>e	</a:t>
            </a:r>
            <a:r>
              <a:rPr dirty="0" sz="1800" spc="-5" b="1">
                <a:latin typeface="Courier New"/>
                <a:cs typeface="Courier New"/>
              </a:rPr>
              <a:t>o</a:t>
            </a:r>
            <a:r>
              <a:rPr dirty="0" sz="1800" b="1">
                <a:latin typeface="Courier New"/>
                <a:cs typeface="Courier New"/>
              </a:rPr>
              <a:t>n	</a:t>
            </a:r>
            <a:r>
              <a:rPr dirty="0" sz="1800" spc="-5" b="1">
                <a:latin typeface="Courier New"/>
                <a:cs typeface="Courier New"/>
              </a:rPr>
              <a:t>the</a:t>
            </a:r>
            <a:endParaRPr sz="1800">
              <a:latin typeface="Courier New"/>
              <a:cs typeface="Courier New"/>
            </a:endParaRPr>
          </a:p>
        </p:txBody>
      </p:sp>
      <p:sp>
        <p:nvSpPr>
          <p:cNvPr id="4" name="object 4"/>
          <p:cNvSpPr txBox="1"/>
          <p:nvPr/>
        </p:nvSpPr>
        <p:spPr>
          <a:xfrm>
            <a:off x="4674870" y="1122680"/>
            <a:ext cx="57404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Nest</a:t>
            </a:r>
            <a:endParaRPr sz="1800">
              <a:latin typeface="Courier New"/>
              <a:cs typeface="Courier New"/>
            </a:endParaRPr>
          </a:p>
        </p:txBody>
      </p:sp>
      <p:sp>
        <p:nvSpPr>
          <p:cNvPr id="5" name="object 5"/>
          <p:cNvSpPr txBox="1"/>
          <p:nvPr/>
        </p:nvSpPr>
        <p:spPr>
          <a:xfrm>
            <a:off x="5437708" y="1122680"/>
            <a:ext cx="1201420" cy="299720"/>
          </a:xfrm>
          <a:prstGeom prst="rect">
            <a:avLst/>
          </a:prstGeom>
        </p:spPr>
        <p:txBody>
          <a:bodyPr wrap="square" lIns="0" tIns="12700" rIns="0" bIns="0" rtlCol="0" vert="horz">
            <a:spAutoFit/>
          </a:bodyPr>
          <a:lstStyle/>
          <a:p>
            <a:pPr marL="12700">
              <a:lnSpc>
                <a:spcPct val="100000"/>
              </a:lnSpc>
              <a:spcBef>
                <a:spcPts val="100"/>
              </a:spcBef>
              <a:tabLst>
                <a:tab pos="776605" algn="l"/>
              </a:tabLst>
            </a:pPr>
            <a:r>
              <a:rPr dirty="0" sz="1800" spc="-5" b="1">
                <a:latin typeface="Courier New"/>
                <a:cs typeface="Courier New"/>
              </a:rPr>
              <a:t>wit</a:t>
            </a:r>
            <a:r>
              <a:rPr dirty="0" sz="1800" b="1">
                <a:latin typeface="Courier New"/>
                <a:cs typeface="Courier New"/>
              </a:rPr>
              <a:t>h	</a:t>
            </a:r>
            <a:r>
              <a:rPr dirty="0" sz="1800" spc="-5" b="1">
                <a:latin typeface="Courier New"/>
                <a:cs typeface="Courier New"/>
              </a:rPr>
              <a:t>One</a:t>
            </a:r>
            <a:endParaRPr sz="1800">
              <a:latin typeface="Courier New"/>
              <a:cs typeface="Courier New"/>
            </a:endParaRPr>
          </a:p>
        </p:txBody>
      </p:sp>
      <p:sp>
        <p:nvSpPr>
          <p:cNvPr id="6" name="object 6"/>
          <p:cNvSpPr txBox="1"/>
          <p:nvPr/>
        </p:nvSpPr>
        <p:spPr>
          <a:xfrm>
            <a:off x="1131569" y="1381759"/>
            <a:ext cx="318008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Baby Eaglet in the</a:t>
            </a:r>
            <a:r>
              <a:rPr dirty="0" sz="1800" spc="-8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7" name="object 7"/>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1131569" y="5709920"/>
            <a:ext cx="5508625"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Still only one baby eaglet in the nest. The baby  eaglet is still small and downy. The adult eagle  is paying attention to the</a:t>
            </a:r>
            <a:r>
              <a:rPr dirty="0" sz="1400" spc="-25" b="1">
                <a:latin typeface="Courier New"/>
                <a:cs typeface="Courier New"/>
              </a:rPr>
              <a:t> </a:t>
            </a:r>
            <a:r>
              <a:rPr dirty="0" sz="1400" spc="-5" b="1">
                <a:latin typeface="Courier New"/>
                <a:cs typeface="Courier New"/>
              </a:rPr>
              <a:t>baby.</a:t>
            </a:r>
            <a:endParaRPr sz="1400">
              <a:latin typeface="Courier New"/>
              <a:cs typeface="Courier New"/>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505450" cy="558800"/>
          </a:xfrm>
          <a:prstGeom prst="rect">
            <a:avLst/>
          </a:prstGeom>
        </p:spPr>
        <p:txBody>
          <a:bodyPr wrap="square" lIns="0" tIns="33655" rIns="0" bIns="0" rtlCol="0" vert="horz">
            <a:spAutoFit/>
          </a:bodyPr>
          <a:lstStyle/>
          <a:p>
            <a:pPr marL="12700" marR="5080">
              <a:lnSpc>
                <a:spcPts val="2039"/>
              </a:lnSpc>
              <a:spcBef>
                <a:spcPts val="265"/>
              </a:spcBef>
            </a:pPr>
            <a:r>
              <a:rPr dirty="0" sz="1800" spc="-5" b="1">
                <a:latin typeface="Courier New"/>
                <a:cs typeface="Courier New"/>
              </a:rPr>
              <a:t>April 23, 2019: One Adult Eagle on the  Nest with Two Baby Eaglets in the</a:t>
            </a:r>
            <a:r>
              <a:rPr dirty="0" sz="1800" spc="-55"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63448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6183223" y="5450840"/>
            <a:ext cx="45212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Both</a:t>
            </a:r>
            <a:endParaRPr sz="1400">
              <a:latin typeface="Courier New"/>
              <a:cs typeface="Courier New"/>
            </a:endParaRPr>
          </a:p>
        </p:txBody>
      </p:sp>
      <p:sp>
        <p:nvSpPr>
          <p:cNvPr id="5" name="object 5"/>
          <p:cNvSpPr txBox="1"/>
          <p:nvPr/>
        </p:nvSpPr>
        <p:spPr>
          <a:xfrm>
            <a:off x="1131569" y="5450840"/>
            <a:ext cx="4838065"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Now we can see two baby eaglets in the nest.  are still small and</a:t>
            </a:r>
            <a:r>
              <a:rPr dirty="0" sz="1400" spc="-20" b="1">
                <a:latin typeface="Courier New"/>
                <a:cs typeface="Courier New"/>
              </a:rPr>
              <a:t> </a:t>
            </a:r>
            <a:r>
              <a:rPr dirty="0" sz="1400" spc="-5" b="1">
                <a:latin typeface="Courier New"/>
                <a:cs typeface="Courier New"/>
              </a:rPr>
              <a:t>downy.</a:t>
            </a:r>
            <a:endParaRPr sz="1400">
              <a:latin typeface="Courier New"/>
              <a:cs typeface="Courier New"/>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053965" cy="90551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April 26,</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12700" marR="5080">
              <a:lnSpc>
                <a:spcPts val="2270"/>
              </a:lnSpc>
              <a:spcBef>
                <a:spcPts val="110"/>
              </a:spcBef>
            </a:pPr>
            <a:r>
              <a:rPr dirty="0" sz="2000" spc="-5" b="1">
                <a:latin typeface="Courier New"/>
                <a:cs typeface="Courier New"/>
              </a:rPr>
              <a:t>An Adult Eagle Shows Affection to  Two Baby Eaglets in the</a:t>
            </a:r>
            <a:r>
              <a:rPr dirty="0" sz="2000" spc="-45"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978660"/>
            <a:ext cx="5486400" cy="365633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95009"/>
            <a:ext cx="551053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An adult eagles appears to be rubbing beaks with  the two small downy baby eaglets. Its head is  turned to the side and its beak is slightly open.  The adult does not seem to be feeding the babies.  Instead, this seems to be </a:t>
            </a:r>
            <a:r>
              <a:rPr dirty="0" sz="1400" b="1">
                <a:latin typeface="Courier New"/>
                <a:cs typeface="Courier New"/>
              </a:rPr>
              <a:t>a </a:t>
            </a:r>
            <a:r>
              <a:rPr dirty="0" sz="1400" spc="-5" b="1">
                <a:latin typeface="Courier New"/>
                <a:cs typeface="Courier New"/>
              </a:rPr>
              <a:t>sign of</a:t>
            </a:r>
            <a:r>
              <a:rPr dirty="0" sz="1400" spc="-50" b="1">
                <a:latin typeface="Courier New"/>
                <a:cs typeface="Courier New"/>
              </a:rPr>
              <a:t> </a:t>
            </a:r>
            <a:r>
              <a:rPr dirty="0" sz="1400" spc="-5" b="1">
                <a:latin typeface="Courier New"/>
                <a:cs typeface="Courier New"/>
              </a:rPr>
              <a:t>affection.</a:t>
            </a:r>
            <a:endParaRPr sz="1400">
              <a:latin typeface="Courier New"/>
              <a:cs typeface="Courier New"/>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208280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April 28,</a:t>
            </a:r>
            <a:r>
              <a:rPr dirty="0" sz="1800" spc="-90" b="1">
                <a:latin typeface="Courier New"/>
                <a:cs typeface="Courier New"/>
              </a:rPr>
              <a:t> </a:t>
            </a:r>
            <a:r>
              <a:rPr dirty="0" sz="1800" spc="-5" b="1">
                <a:latin typeface="Courier New"/>
                <a:cs typeface="Courier New"/>
              </a:rPr>
              <a:t>2019:</a:t>
            </a:r>
            <a:endParaRPr sz="1800">
              <a:latin typeface="Courier New"/>
              <a:cs typeface="Courier New"/>
            </a:endParaRPr>
          </a:p>
        </p:txBody>
      </p:sp>
      <p:graphicFrame>
        <p:nvGraphicFramePr>
          <p:cNvPr id="3" name="object 3"/>
          <p:cNvGraphicFramePr>
            <a:graphicFrameLocks noGrp="1"/>
          </p:cNvGraphicFramePr>
          <p:nvPr/>
        </p:nvGraphicFramePr>
        <p:xfrm>
          <a:off x="1112519" y="1173666"/>
          <a:ext cx="5573395" cy="518159"/>
        </p:xfrm>
        <a:graphic>
          <a:graphicData uri="http://schemas.openxmlformats.org/drawingml/2006/table">
            <a:tbl>
              <a:tblPr firstRow="1" bandRow="1">
                <a:tableStyleId>{2D5ABB26-0587-4C30-8999-92F81FD0307C}</a:tableStyleId>
              </a:tblPr>
              <a:tblGrid>
                <a:gridCol w="619125"/>
                <a:gridCol w="1634489"/>
                <a:gridCol w="528319"/>
                <a:gridCol w="713105"/>
                <a:gridCol w="763270"/>
                <a:gridCol w="763270"/>
                <a:gridCol w="550545"/>
              </a:tblGrid>
              <a:tr h="259020">
                <a:tc>
                  <a:txBody>
                    <a:bodyPr/>
                    <a:lstStyle/>
                    <a:p>
                      <a:pPr marL="31750">
                        <a:lnSpc>
                          <a:spcPts val="1860"/>
                        </a:lnSpc>
                      </a:pPr>
                      <a:r>
                        <a:rPr dirty="0" sz="1800" spc="-5" b="1">
                          <a:latin typeface="Courier New"/>
                          <a:cs typeface="Courier New"/>
                        </a:rPr>
                        <a:t>One</a:t>
                      </a:r>
                      <a:endParaRPr sz="1800">
                        <a:latin typeface="Courier New"/>
                        <a:cs typeface="Courier New"/>
                      </a:endParaRPr>
                    </a:p>
                  </a:txBody>
                  <a:tcPr marL="0" marR="0" marB="0" marT="0"/>
                </a:tc>
                <a:tc>
                  <a:txBody>
                    <a:bodyPr/>
                    <a:lstStyle/>
                    <a:p>
                      <a:pPr algn="ctr" marL="38735">
                        <a:lnSpc>
                          <a:spcPts val="1860"/>
                        </a:lnSpc>
                        <a:tabLst>
                          <a:tab pos="938530" algn="l"/>
                        </a:tabLst>
                      </a:pPr>
                      <a:r>
                        <a:rPr dirty="0" sz="1800" spc="-5" b="1">
                          <a:latin typeface="Courier New"/>
                          <a:cs typeface="Courier New"/>
                        </a:rPr>
                        <a:t>Adul</a:t>
                      </a:r>
                      <a:r>
                        <a:rPr dirty="0" sz="1800" b="1">
                          <a:latin typeface="Courier New"/>
                          <a:cs typeface="Courier New"/>
                        </a:rPr>
                        <a:t>t	</a:t>
                      </a:r>
                      <a:r>
                        <a:rPr dirty="0" sz="1800" spc="-5" b="1">
                          <a:latin typeface="Courier New"/>
                          <a:cs typeface="Courier New"/>
                        </a:rPr>
                        <a:t>Eagle</a:t>
                      </a:r>
                      <a:endParaRPr sz="1800">
                        <a:latin typeface="Courier New"/>
                        <a:cs typeface="Courier New"/>
                      </a:endParaRPr>
                    </a:p>
                  </a:txBody>
                  <a:tcPr marL="0" marR="0" marB="0" marT="0"/>
                </a:tc>
                <a:tc>
                  <a:txBody>
                    <a:bodyPr/>
                    <a:lstStyle/>
                    <a:p>
                      <a:pPr marL="233679">
                        <a:lnSpc>
                          <a:spcPts val="1860"/>
                        </a:lnSpc>
                      </a:pPr>
                      <a:r>
                        <a:rPr dirty="0" sz="1800" spc="-5" b="1">
                          <a:latin typeface="Courier New"/>
                          <a:cs typeface="Courier New"/>
                        </a:rPr>
                        <a:t>on</a:t>
                      </a:r>
                      <a:endParaRPr sz="1800">
                        <a:latin typeface="Courier New"/>
                        <a:cs typeface="Courier New"/>
                      </a:endParaRPr>
                    </a:p>
                  </a:txBody>
                  <a:tcPr marL="0" marR="0" marB="0" marT="0"/>
                </a:tc>
                <a:tc>
                  <a:txBody>
                    <a:bodyPr/>
                    <a:lstStyle/>
                    <a:p>
                      <a:pPr marL="193675">
                        <a:lnSpc>
                          <a:spcPts val="1860"/>
                        </a:lnSpc>
                      </a:pPr>
                      <a:r>
                        <a:rPr dirty="0" sz="1800" spc="-5" b="1">
                          <a:latin typeface="Courier New"/>
                          <a:cs typeface="Courier New"/>
                        </a:rPr>
                        <a:t>the</a:t>
                      </a:r>
                      <a:endParaRPr sz="1800">
                        <a:latin typeface="Courier New"/>
                        <a:cs typeface="Courier New"/>
                      </a:endParaRPr>
                    </a:p>
                  </a:txBody>
                  <a:tcPr marL="0" marR="0" marB="0" marT="0"/>
                </a:tc>
                <a:tc>
                  <a:txBody>
                    <a:bodyPr/>
                    <a:lstStyle/>
                    <a:p>
                      <a:pPr marL="107314">
                        <a:lnSpc>
                          <a:spcPts val="1860"/>
                        </a:lnSpc>
                      </a:pPr>
                      <a:r>
                        <a:rPr dirty="0" sz="1800" spc="-5" b="1">
                          <a:latin typeface="Courier New"/>
                          <a:cs typeface="Courier New"/>
                        </a:rPr>
                        <a:t>Nest</a:t>
                      </a:r>
                      <a:endParaRPr sz="1800">
                        <a:latin typeface="Courier New"/>
                        <a:cs typeface="Courier New"/>
                      </a:endParaRPr>
                    </a:p>
                  </a:txBody>
                  <a:tcPr marL="0" marR="0" marB="0" marT="0"/>
                </a:tc>
                <a:tc>
                  <a:txBody>
                    <a:bodyPr/>
                    <a:lstStyle/>
                    <a:p>
                      <a:pPr marL="106680">
                        <a:lnSpc>
                          <a:spcPts val="1860"/>
                        </a:lnSpc>
                      </a:pPr>
                      <a:r>
                        <a:rPr dirty="0" sz="1800" spc="-5" b="1">
                          <a:latin typeface="Courier New"/>
                          <a:cs typeface="Courier New"/>
                        </a:rPr>
                        <a:t>with</a:t>
                      </a:r>
                      <a:endParaRPr sz="1800">
                        <a:latin typeface="Courier New"/>
                        <a:cs typeface="Courier New"/>
                      </a:endParaRPr>
                    </a:p>
                  </a:txBody>
                  <a:tcPr marL="0" marR="0" marB="0" marT="0"/>
                </a:tc>
                <a:tc>
                  <a:txBody>
                    <a:bodyPr/>
                    <a:lstStyle/>
                    <a:p>
                      <a:pPr marL="107314">
                        <a:lnSpc>
                          <a:spcPts val="1860"/>
                        </a:lnSpc>
                      </a:pPr>
                      <a:r>
                        <a:rPr dirty="0" sz="1800" spc="-5" b="1">
                          <a:latin typeface="Courier New"/>
                          <a:cs typeface="Courier New"/>
                        </a:rPr>
                        <a:t>Two</a:t>
                      </a:r>
                      <a:endParaRPr sz="1800">
                        <a:latin typeface="Courier New"/>
                        <a:cs typeface="Courier New"/>
                      </a:endParaRPr>
                    </a:p>
                  </a:txBody>
                  <a:tcPr marL="0" marR="0" marB="0" marT="0"/>
                </a:tc>
              </a:tr>
              <a:tr h="259020">
                <a:tc>
                  <a:txBody>
                    <a:bodyPr/>
                    <a:lstStyle/>
                    <a:p>
                      <a:pPr marL="31750">
                        <a:lnSpc>
                          <a:spcPts val="1860"/>
                        </a:lnSpc>
                      </a:pPr>
                      <a:r>
                        <a:rPr dirty="0" sz="1800" spc="-5" b="1">
                          <a:latin typeface="Courier New"/>
                          <a:cs typeface="Courier New"/>
                        </a:rPr>
                        <a:t>Baby</a:t>
                      </a:r>
                      <a:endParaRPr sz="1800">
                        <a:latin typeface="Courier New"/>
                        <a:cs typeface="Courier New"/>
                      </a:endParaRPr>
                    </a:p>
                  </a:txBody>
                  <a:tcPr marL="0" marR="0" marB="0" marT="0"/>
                </a:tc>
                <a:tc>
                  <a:txBody>
                    <a:bodyPr/>
                    <a:lstStyle/>
                    <a:p>
                      <a:pPr algn="ctr" marR="59055">
                        <a:lnSpc>
                          <a:spcPts val="1860"/>
                        </a:lnSpc>
                      </a:pPr>
                      <a:r>
                        <a:rPr dirty="0" sz="1800" spc="-5" b="1">
                          <a:latin typeface="Courier New"/>
                          <a:cs typeface="Courier New"/>
                        </a:rPr>
                        <a:t>Eaglets</a:t>
                      </a:r>
                      <a:r>
                        <a:rPr dirty="0" sz="1800" spc="-60" b="1">
                          <a:latin typeface="Courier New"/>
                          <a:cs typeface="Courier New"/>
                        </a:rPr>
                        <a:t> </a:t>
                      </a:r>
                      <a:r>
                        <a:rPr dirty="0" sz="1800" spc="-5" b="1">
                          <a:latin typeface="Courier New"/>
                          <a:cs typeface="Courier New"/>
                        </a:rPr>
                        <a:t>in</a:t>
                      </a:r>
                      <a:endParaRPr sz="1800">
                        <a:latin typeface="Courier New"/>
                        <a:cs typeface="Courier New"/>
                      </a:endParaRPr>
                    </a:p>
                  </a:txBody>
                  <a:tcPr marL="0" marR="0" marB="0" marT="0"/>
                </a:tc>
                <a:tc>
                  <a:txBody>
                    <a:bodyPr/>
                    <a:lstStyle/>
                    <a:p>
                      <a:pPr>
                        <a:lnSpc>
                          <a:spcPts val="1860"/>
                        </a:lnSpc>
                      </a:pPr>
                      <a:r>
                        <a:rPr dirty="0" sz="1800" spc="-5" b="1">
                          <a:latin typeface="Courier New"/>
                          <a:cs typeface="Courier New"/>
                        </a:rPr>
                        <a:t>the</a:t>
                      </a:r>
                      <a:endParaRPr sz="1800">
                        <a:latin typeface="Courier New"/>
                        <a:cs typeface="Courier New"/>
                      </a:endParaRPr>
                    </a:p>
                  </a:txBody>
                  <a:tcPr marL="0" marR="0" marB="0" marT="0"/>
                </a:tc>
                <a:tc>
                  <a:txBody>
                    <a:bodyPr/>
                    <a:lstStyle/>
                    <a:p>
                      <a:pPr marL="19685">
                        <a:lnSpc>
                          <a:spcPts val="1860"/>
                        </a:lnSpc>
                      </a:pPr>
                      <a:r>
                        <a:rPr dirty="0" sz="1800" spc="-5" b="1">
                          <a:latin typeface="Courier New"/>
                          <a:cs typeface="Courier New"/>
                        </a:rPr>
                        <a:t>Nest</a:t>
                      </a:r>
                      <a:endParaRPr sz="1800">
                        <a:latin typeface="Courier New"/>
                        <a:cs typeface="Courier New"/>
                      </a:endParaRPr>
                    </a:p>
                  </a:txBody>
                  <a:tcPr marL="0" marR="0" marB="0" marT="0"/>
                </a:tc>
                <a:tc>
                  <a:txBody>
                    <a:bodyPr/>
                    <a:lstStyle/>
                    <a:p>
                      <a:pPr>
                        <a:lnSpc>
                          <a:spcPct val="100000"/>
                        </a:lnSpc>
                      </a:pPr>
                      <a:endParaRPr sz="1600">
                        <a:latin typeface="Times New Roman"/>
                        <a:cs typeface="Times New Roman"/>
                      </a:endParaRPr>
                    </a:p>
                  </a:txBody>
                  <a:tcPr marL="0" marR="0" marB="0" marT="0"/>
                </a:tc>
                <a:tc>
                  <a:txBody>
                    <a:bodyPr/>
                    <a:lstStyle/>
                    <a:p>
                      <a:pPr>
                        <a:lnSpc>
                          <a:spcPct val="100000"/>
                        </a:lnSpc>
                      </a:pPr>
                      <a:endParaRPr sz="1600">
                        <a:latin typeface="Times New Roman"/>
                        <a:cs typeface="Times New Roman"/>
                      </a:endParaRPr>
                    </a:p>
                  </a:txBody>
                  <a:tcPr marL="0" marR="0" marB="0" marT="0"/>
                </a:tc>
                <a:tc>
                  <a:txBody>
                    <a:bodyPr/>
                    <a:lstStyle/>
                    <a:p>
                      <a:pPr>
                        <a:lnSpc>
                          <a:spcPct val="100000"/>
                        </a:lnSpc>
                      </a:pPr>
                      <a:endParaRPr sz="1600">
                        <a:latin typeface="Times New Roman"/>
                        <a:cs typeface="Times New Roman"/>
                      </a:endParaRPr>
                    </a:p>
                  </a:txBody>
                  <a:tcPr marL="0" marR="0" marB="0" marT="0"/>
                </a:tc>
              </a:tr>
            </a:tbl>
          </a:graphicData>
        </a:graphic>
      </p:graphicFrame>
      <p:sp>
        <p:nvSpPr>
          <p:cNvPr id="4" name="object 4"/>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3014827" y="5709920"/>
            <a:ext cx="1363980" cy="238760"/>
          </a:xfrm>
          <a:prstGeom prst="rect">
            <a:avLst/>
          </a:prstGeom>
        </p:spPr>
        <p:txBody>
          <a:bodyPr wrap="square" lIns="0" tIns="12700" rIns="0" bIns="0" rtlCol="0" vert="horz">
            <a:spAutoFit/>
          </a:bodyPr>
          <a:lstStyle/>
          <a:p>
            <a:pPr marL="12700">
              <a:lnSpc>
                <a:spcPct val="100000"/>
              </a:lnSpc>
              <a:spcBef>
                <a:spcPts val="100"/>
              </a:spcBef>
              <a:tabLst>
                <a:tab pos="390525" algn="l"/>
              </a:tabLst>
            </a:pPr>
            <a:r>
              <a:rPr dirty="0" sz="1400" spc="-5" b="1">
                <a:latin typeface="Courier New"/>
                <a:cs typeface="Courier New"/>
              </a:rPr>
              <a:t>i</a:t>
            </a:r>
            <a:r>
              <a:rPr dirty="0" sz="1400" b="1">
                <a:latin typeface="Courier New"/>
                <a:cs typeface="Courier New"/>
              </a:rPr>
              <a:t>s	</a:t>
            </a:r>
            <a:r>
              <a:rPr dirty="0" sz="1400" spc="-5" b="1">
                <a:latin typeface="Courier New"/>
                <a:cs typeface="Courier New"/>
              </a:rPr>
              <a:t>attending</a:t>
            </a:r>
            <a:endParaRPr sz="1400">
              <a:latin typeface="Courier New"/>
              <a:cs typeface="Courier New"/>
            </a:endParaRPr>
          </a:p>
        </p:txBody>
      </p:sp>
      <p:sp>
        <p:nvSpPr>
          <p:cNvPr id="6" name="object 6"/>
          <p:cNvSpPr txBox="1"/>
          <p:nvPr/>
        </p:nvSpPr>
        <p:spPr>
          <a:xfrm>
            <a:off x="4518838" y="5709920"/>
            <a:ext cx="1423035" cy="238760"/>
          </a:xfrm>
          <a:prstGeom prst="rect">
            <a:avLst/>
          </a:prstGeom>
        </p:spPr>
        <p:txBody>
          <a:bodyPr wrap="square" lIns="0" tIns="12700" rIns="0" bIns="0" rtlCol="0" vert="horz">
            <a:spAutoFit/>
          </a:bodyPr>
          <a:lstStyle/>
          <a:p>
            <a:pPr marL="12700">
              <a:lnSpc>
                <a:spcPct val="100000"/>
              </a:lnSpc>
              <a:spcBef>
                <a:spcPts val="100"/>
              </a:spcBef>
              <a:tabLst>
                <a:tab pos="390525" algn="l"/>
                <a:tab pos="876300" algn="l"/>
              </a:tabLst>
            </a:pPr>
            <a:r>
              <a:rPr dirty="0" sz="1400" spc="-5" b="1">
                <a:latin typeface="Courier New"/>
                <a:cs typeface="Courier New"/>
              </a:rPr>
              <a:t>t</a:t>
            </a:r>
            <a:r>
              <a:rPr dirty="0" sz="1400" b="1">
                <a:latin typeface="Courier New"/>
                <a:cs typeface="Courier New"/>
              </a:rPr>
              <a:t>o	</a:t>
            </a:r>
            <a:r>
              <a:rPr dirty="0" sz="1400" spc="-5" b="1">
                <a:latin typeface="Courier New"/>
                <a:cs typeface="Courier New"/>
              </a:rPr>
              <a:t>tw</a:t>
            </a:r>
            <a:r>
              <a:rPr dirty="0" sz="1400" b="1">
                <a:latin typeface="Courier New"/>
                <a:cs typeface="Courier New"/>
              </a:rPr>
              <a:t>o	</a:t>
            </a:r>
            <a:r>
              <a:rPr dirty="0" sz="1400" spc="-5" b="1">
                <a:latin typeface="Courier New"/>
                <a:cs typeface="Courier New"/>
              </a:rPr>
              <a:t>small</a:t>
            </a:r>
            <a:endParaRPr sz="1400">
              <a:latin typeface="Courier New"/>
              <a:cs typeface="Courier New"/>
            </a:endParaRPr>
          </a:p>
        </p:txBody>
      </p:sp>
      <p:sp>
        <p:nvSpPr>
          <p:cNvPr id="7" name="object 7"/>
          <p:cNvSpPr txBox="1"/>
          <p:nvPr/>
        </p:nvSpPr>
        <p:spPr>
          <a:xfrm>
            <a:off x="6080811" y="5709920"/>
            <a:ext cx="55880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downy</a:t>
            </a:r>
            <a:endParaRPr sz="1400">
              <a:latin typeface="Courier New"/>
              <a:cs typeface="Courier New"/>
            </a:endParaRPr>
          </a:p>
        </p:txBody>
      </p:sp>
      <p:sp>
        <p:nvSpPr>
          <p:cNvPr id="8" name="object 8"/>
          <p:cNvSpPr txBox="1"/>
          <p:nvPr/>
        </p:nvSpPr>
        <p:spPr>
          <a:xfrm>
            <a:off x="1131569" y="5709920"/>
            <a:ext cx="1743075" cy="439420"/>
          </a:xfrm>
          <a:prstGeom prst="rect">
            <a:avLst/>
          </a:prstGeom>
        </p:spPr>
        <p:txBody>
          <a:bodyPr wrap="square" lIns="0" tIns="29845" rIns="0" bIns="0" rtlCol="0" vert="horz">
            <a:spAutoFit/>
          </a:bodyPr>
          <a:lstStyle/>
          <a:p>
            <a:pPr marL="12700" marR="5080">
              <a:lnSpc>
                <a:spcPts val="1580"/>
              </a:lnSpc>
              <a:spcBef>
                <a:spcPts val="235"/>
              </a:spcBef>
              <a:tabLst>
                <a:tab pos="498475" algn="l"/>
                <a:tab pos="1196340" algn="l"/>
              </a:tabLst>
            </a:pPr>
            <a:r>
              <a:rPr dirty="0" sz="1400" spc="-5" b="1">
                <a:latin typeface="Courier New"/>
                <a:cs typeface="Courier New"/>
              </a:rPr>
              <a:t>On</a:t>
            </a:r>
            <a:r>
              <a:rPr dirty="0" sz="1400" b="1">
                <a:latin typeface="Courier New"/>
                <a:cs typeface="Courier New"/>
              </a:rPr>
              <a:t>e	</a:t>
            </a:r>
            <a:r>
              <a:rPr dirty="0" sz="1400" spc="-5" b="1">
                <a:latin typeface="Courier New"/>
                <a:cs typeface="Courier New"/>
              </a:rPr>
              <a:t>adul</a:t>
            </a:r>
            <a:r>
              <a:rPr dirty="0" sz="1400" b="1">
                <a:latin typeface="Courier New"/>
                <a:cs typeface="Courier New"/>
              </a:rPr>
              <a:t>t	</a:t>
            </a:r>
            <a:r>
              <a:rPr dirty="0" sz="1400" spc="-5" b="1">
                <a:latin typeface="Courier New"/>
                <a:cs typeface="Courier New"/>
              </a:rPr>
              <a:t>eagle  baby</a:t>
            </a:r>
            <a:r>
              <a:rPr dirty="0" sz="1400" spc="-30" b="1">
                <a:latin typeface="Courier New"/>
                <a:cs typeface="Courier New"/>
              </a:rPr>
              <a:t> </a:t>
            </a:r>
            <a:r>
              <a:rPr dirty="0" sz="1400" spc="-5" b="1">
                <a:latin typeface="Courier New"/>
                <a:cs typeface="Courier New"/>
              </a:rPr>
              <a:t>eaglets.</a:t>
            </a:r>
            <a:endParaRPr sz="1400">
              <a:latin typeface="Courier New"/>
              <a:cs typeface="Courier New"/>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008880" cy="81788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30, 2019 (4:41</a:t>
            </a:r>
            <a:r>
              <a:rPr dirty="0" sz="1800" spc="-30" b="1">
                <a:latin typeface="Courier New"/>
                <a:cs typeface="Courier New"/>
              </a:rPr>
              <a:t> </a:t>
            </a:r>
            <a:r>
              <a:rPr dirty="0" sz="1800" spc="-5" b="1">
                <a:latin typeface="Courier New"/>
                <a:cs typeface="Courier New"/>
              </a:rPr>
              <a:t>PM):</a:t>
            </a:r>
            <a:endParaRPr sz="1800">
              <a:latin typeface="Courier New"/>
              <a:cs typeface="Courier New"/>
            </a:endParaRPr>
          </a:p>
          <a:p>
            <a:pPr marL="12700" marR="5080">
              <a:lnSpc>
                <a:spcPts val="2039"/>
              </a:lnSpc>
              <a:spcBef>
                <a:spcPts val="105"/>
              </a:spcBef>
            </a:pPr>
            <a:r>
              <a:rPr dirty="0" sz="1800" spc="-5" b="1">
                <a:latin typeface="Courier New"/>
                <a:cs typeface="Courier New"/>
              </a:rPr>
              <a:t>One Adult Eagle on the Nest with Two  Baby Eaglets in the</a:t>
            </a:r>
            <a:r>
              <a:rPr dirty="0" sz="1800" spc="-74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08625" cy="439420"/>
          </a:xfrm>
          <a:prstGeom prst="rect">
            <a:avLst/>
          </a:prstGeom>
        </p:spPr>
        <p:txBody>
          <a:bodyPr wrap="square" lIns="0" tIns="29845" rIns="0" bIns="0" rtlCol="0" vert="horz">
            <a:spAutoFit/>
          </a:bodyPr>
          <a:lstStyle/>
          <a:p>
            <a:pPr marL="12700" marR="5080">
              <a:lnSpc>
                <a:spcPts val="1580"/>
              </a:lnSpc>
              <a:spcBef>
                <a:spcPts val="235"/>
              </a:spcBef>
              <a:tabLst>
                <a:tab pos="498475" algn="l"/>
                <a:tab pos="1089660" algn="l"/>
                <a:tab pos="2002155" algn="l"/>
                <a:tab pos="2486660" algn="l"/>
                <a:tab pos="3186430" algn="l"/>
                <a:tab pos="3884295" algn="l"/>
                <a:tab pos="4370070" algn="l"/>
                <a:tab pos="5174615" algn="l"/>
              </a:tabLst>
            </a:pPr>
            <a:r>
              <a:rPr dirty="0" sz="1400" spc="-5" b="1">
                <a:latin typeface="Courier New"/>
                <a:cs typeface="Courier New"/>
              </a:rPr>
              <a:t>Th</a:t>
            </a:r>
            <a:r>
              <a:rPr dirty="0" sz="1400" b="1">
                <a:latin typeface="Courier New"/>
                <a:cs typeface="Courier New"/>
              </a:rPr>
              <a:t>e	</a:t>
            </a:r>
            <a:r>
              <a:rPr dirty="0" sz="1400" spc="-5" b="1">
                <a:latin typeface="Courier New"/>
                <a:cs typeface="Courier New"/>
              </a:rPr>
              <a:t>bab</a:t>
            </a:r>
            <a:r>
              <a:rPr dirty="0" sz="1400" b="1">
                <a:latin typeface="Courier New"/>
                <a:cs typeface="Courier New"/>
              </a:rPr>
              <a:t>y	</a:t>
            </a:r>
            <a:r>
              <a:rPr dirty="0" sz="1400" spc="-5" b="1">
                <a:latin typeface="Courier New"/>
                <a:cs typeface="Courier New"/>
              </a:rPr>
              <a:t>eaglet</a:t>
            </a:r>
            <a:r>
              <a:rPr dirty="0" sz="1400" b="1">
                <a:latin typeface="Courier New"/>
                <a:cs typeface="Courier New"/>
              </a:rPr>
              <a:t>s	</a:t>
            </a:r>
            <a:r>
              <a:rPr dirty="0" sz="1400" spc="-5" b="1">
                <a:latin typeface="Courier New"/>
                <a:cs typeface="Courier New"/>
              </a:rPr>
              <a:t>ar</a:t>
            </a:r>
            <a:r>
              <a:rPr dirty="0" sz="1400" b="1">
                <a:latin typeface="Courier New"/>
                <a:cs typeface="Courier New"/>
              </a:rPr>
              <a:t>e	</a:t>
            </a:r>
            <a:r>
              <a:rPr dirty="0" sz="1400" spc="-5" b="1">
                <a:latin typeface="Courier New"/>
                <a:cs typeface="Courier New"/>
              </a:rPr>
              <a:t>stil</a:t>
            </a:r>
            <a:r>
              <a:rPr dirty="0" sz="1400" b="1">
                <a:latin typeface="Courier New"/>
                <a:cs typeface="Courier New"/>
              </a:rPr>
              <a:t>l	</a:t>
            </a:r>
            <a:r>
              <a:rPr dirty="0" sz="1400" spc="-5" b="1">
                <a:latin typeface="Courier New"/>
                <a:cs typeface="Courier New"/>
              </a:rPr>
              <a:t>smal</a:t>
            </a:r>
            <a:r>
              <a:rPr dirty="0" sz="1400" b="1">
                <a:latin typeface="Courier New"/>
                <a:cs typeface="Courier New"/>
              </a:rPr>
              <a:t>l	</a:t>
            </a:r>
            <a:r>
              <a:rPr dirty="0" sz="1400" spc="-5" b="1">
                <a:latin typeface="Courier New"/>
                <a:cs typeface="Courier New"/>
              </a:rPr>
              <a:t>an</a:t>
            </a:r>
            <a:r>
              <a:rPr dirty="0" sz="1400" b="1">
                <a:latin typeface="Courier New"/>
                <a:cs typeface="Courier New"/>
              </a:rPr>
              <a:t>d	</a:t>
            </a:r>
            <a:r>
              <a:rPr dirty="0" sz="1400" spc="-5" b="1">
                <a:latin typeface="Courier New"/>
                <a:cs typeface="Courier New"/>
              </a:rPr>
              <a:t>downy</a:t>
            </a:r>
            <a:r>
              <a:rPr dirty="0" sz="1400" b="1">
                <a:latin typeface="Courier New"/>
                <a:cs typeface="Courier New"/>
              </a:rPr>
              <a:t>,	</a:t>
            </a:r>
            <a:r>
              <a:rPr dirty="0" sz="1400" spc="-5" b="1">
                <a:latin typeface="Courier New"/>
                <a:cs typeface="Courier New"/>
              </a:rPr>
              <a:t>but  they seem to be getting larger and</a:t>
            </a:r>
            <a:r>
              <a:rPr dirty="0" sz="1400" spc="-35" b="1">
                <a:latin typeface="Courier New"/>
                <a:cs typeface="Courier New"/>
              </a:rPr>
              <a:t> </a:t>
            </a:r>
            <a:r>
              <a:rPr dirty="0" sz="1400" spc="-5" b="1">
                <a:latin typeface="Courier New"/>
                <a:cs typeface="Courier New"/>
              </a:rPr>
              <a:t>braver.</a:t>
            </a:r>
            <a:endParaRPr sz="1400">
              <a:latin typeface="Courier New"/>
              <a:cs typeface="Courier New"/>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008880" cy="817880"/>
          </a:xfrm>
          <a:prstGeom prst="rect">
            <a:avLst/>
          </a:prstGeom>
        </p:spPr>
        <p:txBody>
          <a:bodyPr wrap="square" lIns="0" tIns="12700" rIns="0" bIns="0" rtlCol="0" vert="horz">
            <a:spAutoFit/>
          </a:bodyPr>
          <a:lstStyle/>
          <a:p>
            <a:pPr marL="12700">
              <a:lnSpc>
                <a:spcPts val="2100"/>
              </a:lnSpc>
              <a:spcBef>
                <a:spcPts val="100"/>
              </a:spcBef>
            </a:pPr>
            <a:r>
              <a:rPr dirty="0" sz="1800" spc="-5" b="1">
                <a:latin typeface="Courier New"/>
                <a:cs typeface="Courier New"/>
              </a:rPr>
              <a:t>April 30, 2019 (4:43</a:t>
            </a:r>
            <a:r>
              <a:rPr dirty="0" sz="1800" spc="-30" b="1">
                <a:latin typeface="Courier New"/>
                <a:cs typeface="Courier New"/>
              </a:rPr>
              <a:t> </a:t>
            </a:r>
            <a:r>
              <a:rPr dirty="0" sz="1800" spc="-5" b="1">
                <a:latin typeface="Courier New"/>
                <a:cs typeface="Courier New"/>
              </a:rPr>
              <a:t>PM):</a:t>
            </a:r>
            <a:endParaRPr sz="1800">
              <a:latin typeface="Courier New"/>
              <a:cs typeface="Courier New"/>
            </a:endParaRPr>
          </a:p>
          <a:p>
            <a:pPr marL="12700" marR="5080">
              <a:lnSpc>
                <a:spcPts val="2039"/>
              </a:lnSpc>
              <a:spcBef>
                <a:spcPts val="105"/>
              </a:spcBef>
            </a:pPr>
            <a:r>
              <a:rPr dirty="0" sz="1800" spc="-5" b="1">
                <a:latin typeface="Courier New"/>
                <a:cs typeface="Courier New"/>
              </a:rPr>
              <a:t>One Adult Eagle on the Nest with Two  Baby Eaglets in the</a:t>
            </a:r>
            <a:r>
              <a:rPr dirty="0" sz="1800" spc="-74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8923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709920"/>
            <a:ext cx="551053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One adult eagle supervising two baby eaglets. The  color of the baby eaglets seems to be slowly  getting darker. One baby seems to be braver then  the</a:t>
            </a:r>
            <a:r>
              <a:rPr dirty="0" sz="1400" spc="-10" b="1">
                <a:latin typeface="Courier New"/>
                <a:cs typeface="Courier New"/>
              </a:rPr>
              <a:t> </a:t>
            </a:r>
            <a:r>
              <a:rPr dirty="0" sz="1400" spc="-5" b="1">
                <a:latin typeface="Courier New"/>
                <a:cs typeface="Courier New"/>
              </a:rPr>
              <a:t>other.</a:t>
            </a:r>
            <a:endParaRPr sz="1400">
              <a:latin typeface="Courier New"/>
              <a:cs typeface="Courier New"/>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2045970" y="1414780"/>
            <a:ext cx="3683000" cy="499109"/>
          </a:xfrm>
          <a:prstGeom prst="rect">
            <a:avLst/>
          </a:prstGeom>
        </p:spPr>
        <p:txBody>
          <a:bodyPr wrap="square" lIns="0" tIns="31750" rIns="0" bIns="0" rtlCol="0" vert="horz">
            <a:spAutoFit/>
          </a:bodyPr>
          <a:lstStyle/>
          <a:p>
            <a:pPr marL="1109980" marR="5080" indent="-109728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a:t>
            </a:r>
            <a:r>
              <a:rPr dirty="0" sz="1600" spc="-15" b="1">
                <a:latin typeface="Courier New"/>
                <a:cs typeface="Courier New"/>
              </a:rPr>
              <a:t> </a:t>
            </a:r>
            <a:r>
              <a:rPr dirty="0" sz="1600" spc="-5" b="1">
                <a:latin typeface="Courier New"/>
                <a:cs typeface="Courier New"/>
              </a:rPr>
              <a:t>NY</a:t>
            </a:r>
            <a:endParaRPr sz="1600">
              <a:latin typeface="Courier New"/>
              <a:cs typeface="Courier New"/>
            </a:endParaRPr>
          </a:p>
        </p:txBody>
      </p:sp>
      <p:sp>
        <p:nvSpPr>
          <p:cNvPr id="4" name="object 4"/>
          <p:cNvSpPr txBox="1"/>
          <p:nvPr/>
        </p:nvSpPr>
        <p:spPr>
          <a:xfrm>
            <a:off x="1131569" y="2542540"/>
            <a:ext cx="5328920" cy="124206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May </a:t>
            </a:r>
            <a:r>
              <a:rPr dirty="0" sz="1800" b="1">
                <a:latin typeface="Courier New"/>
                <a:cs typeface="Courier New"/>
              </a:rPr>
              <a:t>2 </a:t>
            </a:r>
            <a:r>
              <a:rPr dirty="0" sz="1800" spc="-5" b="1">
                <a:latin typeface="Courier New"/>
                <a:cs typeface="Courier New"/>
              </a:rPr>
              <a:t>to May 29,</a:t>
            </a:r>
            <a:r>
              <a:rPr dirty="0" sz="1800" spc="-30" b="1">
                <a:latin typeface="Courier New"/>
                <a:cs typeface="Courier New"/>
              </a:rPr>
              <a:t> </a:t>
            </a:r>
            <a:r>
              <a:rPr dirty="0" sz="1800" spc="-5" b="1">
                <a:latin typeface="Courier New"/>
                <a:cs typeface="Courier New"/>
              </a:rPr>
              <a:t>2019:</a:t>
            </a:r>
            <a:endParaRPr sz="1800">
              <a:latin typeface="Courier New"/>
              <a:cs typeface="Courier New"/>
            </a:endParaRPr>
          </a:p>
          <a:p>
            <a:pPr>
              <a:lnSpc>
                <a:spcPct val="100000"/>
              </a:lnSpc>
              <a:spcBef>
                <a:spcPts val="30"/>
              </a:spcBef>
            </a:pPr>
            <a:endParaRPr sz="1750">
              <a:latin typeface="Times New Roman"/>
              <a:cs typeface="Times New Roman"/>
            </a:endParaRPr>
          </a:p>
          <a:p>
            <a:pPr marL="1750060" marR="5080" indent="-1554480">
              <a:lnSpc>
                <a:spcPts val="2720"/>
              </a:lnSpc>
            </a:pPr>
            <a:r>
              <a:rPr dirty="0" sz="2400" spc="-5" b="1">
                <a:latin typeface="Courier New"/>
                <a:cs typeface="Courier New"/>
              </a:rPr>
              <a:t>The Eaglets Grow and Develop  (13</a:t>
            </a:r>
            <a:r>
              <a:rPr dirty="0" sz="2400" spc="-15" b="1">
                <a:latin typeface="Courier New"/>
                <a:cs typeface="Courier New"/>
              </a:rPr>
              <a:t> </a:t>
            </a:r>
            <a:r>
              <a:rPr dirty="0" sz="2400" spc="-5" b="1">
                <a:latin typeface="Courier New"/>
                <a:cs typeface="Courier New"/>
              </a:rPr>
              <a:t>photos)</a:t>
            </a:r>
            <a:endParaRPr sz="24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63600"/>
            <a:ext cx="5511165" cy="558800"/>
          </a:xfrm>
          <a:prstGeom prst="rect">
            <a:avLst/>
          </a:prstGeom>
        </p:spPr>
        <p:txBody>
          <a:bodyPr wrap="square" lIns="0" tIns="33655" rIns="0" bIns="0" rtlCol="0" vert="horz">
            <a:spAutoFit/>
          </a:bodyPr>
          <a:lstStyle/>
          <a:p>
            <a:pPr marL="12700" marR="5080">
              <a:lnSpc>
                <a:spcPts val="2039"/>
              </a:lnSpc>
              <a:spcBef>
                <a:spcPts val="265"/>
              </a:spcBef>
              <a:tabLst>
                <a:tab pos="658495" algn="l"/>
                <a:tab pos="1167130" algn="l"/>
                <a:tab pos="2087245" algn="l"/>
                <a:tab pos="2736215" algn="l"/>
                <a:tab pos="3656965" algn="l"/>
                <a:tab pos="4577080" algn="l"/>
                <a:tab pos="5085715" algn="l"/>
              </a:tabLst>
            </a:pPr>
            <a:r>
              <a:rPr dirty="0" sz="1800" spc="-5" b="1">
                <a:latin typeface="Courier New"/>
                <a:cs typeface="Courier New"/>
              </a:rPr>
              <a:t>Ma</a:t>
            </a:r>
            <a:r>
              <a:rPr dirty="0" sz="1800" b="1">
                <a:latin typeface="Courier New"/>
                <a:cs typeface="Courier New"/>
              </a:rPr>
              <a:t>y	</a:t>
            </a:r>
            <a:r>
              <a:rPr dirty="0" sz="1800" spc="-5" b="1">
                <a:latin typeface="Courier New"/>
                <a:cs typeface="Courier New"/>
              </a:rPr>
              <a:t>2</a:t>
            </a:r>
            <a:r>
              <a:rPr dirty="0" sz="1800" b="1">
                <a:latin typeface="Courier New"/>
                <a:cs typeface="Courier New"/>
              </a:rPr>
              <a:t>,	</a:t>
            </a:r>
            <a:r>
              <a:rPr dirty="0" sz="1800" spc="-5" b="1">
                <a:latin typeface="Courier New"/>
                <a:cs typeface="Courier New"/>
              </a:rPr>
              <a:t>2019</a:t>
            </a:r>
            <a:r>
              <a:rPr dirty="0" sz="1800" b="1">
                <a:latin typeface="Courier New"/>
                <a:cs typeface="Courier New"/>
              </a:rPr>
              <a:t>:	</a:t>
            </a:r>
            <a:r>
              <a:rPr dirty="0" sz="1800" spc="-5" b="1">
                <a:latin typeface="Courier New"/>
                <a:cs typeface="Courier New"/>
              </a:rPr>
              <a:t>On</a:t>
            </a:r>
            <a:r>
              <a:rPr dirty="0" sz="1800" b="1">
                <a:latin typeface="Courier New"/>
                <a:cs typeface="Courier New"/>
              </a:rPr>
              <a:t>e	</a:t>
            </a:r>
            <a:r>
              <a:rPr dirty="0" sz="1800" spc="-5" b="1">
                <a:latin typeface="Courier New"/>
                <a:cs typeface="Courier New"/>
              </a:rPr>
              <a:t>Adul</a:t>
            </a:r>
            <a:r>
              <a:rPr dirty="0" sz="1800" b="1">
                <a:latin typeface="Courier New"/>
                <a:cs typeface="Courier New"/>
              </a:rPr>
              <a:t>t	</a:t>
            </a:r>
            <a:r>
              <a:rPr dirty="0" sz="1800" spc="-5" b="1">
                <a:latin typeface="Courier New"/>
                <a:cs typeface="Courier New"/>
              </a:rPr>
              <a:t>Eagl</a:t>
            </a:r>
            <a:r>
              <a:rPr dirty="0" sz="1800" b="1">
                <a:latin typeface="Courier New"/>
                <a:cs typeface="Courier New"/>
              </a:rPr>
              <a:t>e	</a:t>
            </a:r>
            <a:r>
              <a:rPr dirty="0" sz="1800" spc="-5" b="1">
                <a:latin typeface="Courier New"/>
                <a:cs typeface="Courier New"/>
              </a:rPr>
              <a:t>o</a:t>
            </a:r>
            <a:r>
              <a:rPr dirty="0" sz="1800" b="1">
                <a:latin typeface="Courier New"/>
                <a:cs typeface="Courier New"/>
              </a:rPr>
              <a:t>n	</a:t>
            </a:r>
            <a:r>
              <a:rPr dirty="0" sz="1800" spc="-5" b="1">
                <a:latin typeface="Courier New"/>
                <a:cs typeface="Courier New"/>
              </a:rPr>
              <a:t>the  Nest with One Baby Eaglet in the</a:t>
            </a:r>
            <a:r>
              <a:rPr dirty="0" sz="1800" spc="-50" b="1">
                <a:latin typeface="Courier New"/>
                <a:cs typeface="Courier New"/>
              </a:rPr>
              <a:t> </a:t>
            </a:r>
            <a:r>
              <a:rPr dirty="0" sz="1800" spc="-5" b="1">
                <a:latin typeface="Courier New"/>
                <a:cs typeface="Courier New"/>
              </a:rPr>
              <a:t>Nest</a:t>
            </a:r>
            <a:endParaRPr sz="1800">
              <a:latin typeface="Courier New"/>
              <a:cs typeface="Courier New"/>
            </a:endParaRPr>
          </a:p>
        </p:txBody>
      </p:sp>
      <p:sp>
        <p:nvSpPr>
          <p:cNvPr id="3" name="object 3"/>
          <p:cNvSpPr/>
          <p:nvPr/>
        </p:nvSpPr>
        <p:spPr>
          <a:xfrm>
            <a:off x="1143000" y="1719579"/>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623559"/>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One of the parents looks over the nest while one of  the baby eaglets rises higher in the nest. This  baby eaglet is getting bigger and its color is  getting</a:t>
            </a:r>
            <a:r>
              <a:rPr dirty="0" sz="1400" spc="-10" b="1">
                <a:latin typeface="Courier New"/>
                <a:cs typeface="Courier New"/>
              </a:rPr>
              <a:t> </a:t>
            </a:r>
            <a:r>
              <a:rPr dirty="0" sz="1400" spc="-5" b="1">
                <a:latin typeface="Courier New"/>
                <a:cs typeface="Courier New"/>
              </a:rPr>
              <a:t>darker.</a:t>
            </a:r>
            <a:endParaRPr sz="1400">
              <a:latin typeface="Courier New"/>
              <a:cs typeface="Courier New"/>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4586"/>
          <a:ext cx="5275580" cy="518159"/>
        </p:xfrm>
        <a:graphic>
          <a:graphicData uri="http://schemas.openxmlformats.org/drawingml/2006/table">
            <a:tbl>
              <a:tblPr firstRow="1" bandRow="1">
                <a:tableStyleId>{2D5ABB26-0587-4C30-8999-92F81FD0307C}</a:tableStyleId>
              </a:tblPr>
              <a:tblGrid>
                <a:gridCol w="1883410"/>
                <a:gridCol w="2194560"/>
                <a:gridCol w="1197610"/>
              </a:tblGrid>
              <a:tr h="259020">
                <a:tc>
                  <a:txBody>
                    <a:bodyPr/>
                    <a:lstStyle/>
                    <a:p>
                      <a:pPr marL="31750">
                        <a:lnSpc>
                          <a:spcPts val="1860"/>
                        </a:lnSpc>
                      </a:pPr>
                      <a:r>
                        <a:rPr dirty="0" sz="1800" spc="-5" b="1">
                          <a:latin typeface="Courier New"/>
                          <a:cs typeface="Courier New"/>
                        </a:rPr>
                        <a:t>May 3,</a:t>
                      </a:r>
                      <a:r>
                        <a:rPr dirty="0" sz="1800" spc="-60" b="1">
                          <a:latin typeface="Courier New"/>
                          <a:cs typeface="Courier New"/>
                        </a:rPr>
                        <a:t> </a:t>
                      </a:r>
                      <a:r>
                        <a:rPr dirty="0" sz="1800" spc="-5" b="1">
                          <a:latin typeface="Courier New"/>
                          <a:cs typeface="Courier New"/>
                        </a:rPr>
                        <a:t>2019:</a:t>
                      </a:r>
                      <a:endParaRPr sz="1800">
                        <a:latin typeface="Courier New"/>
                        <a:cs typeface="Courier New"/>
                      </a:endParaRPr>
                    </a:p>
                  </a:txBody>
                  <a:tcPr marL="0" marR="0" marB="0" marT="0"/>
                </a:tc>
                <a:tc>
                  <a:txBody>
                    <a:bodyPr/>
                    <a:lstStyle/>
                    <a:p>
                      <a:pPr algn="ctr">
                        <a:lnSpc>
                          <a:spcPts val="1860"/>
                        </a:lnSpc>
                      </a:pPr>
                      <a:r>
                        <a:rPr dirty="0" sz="1800" spc="-5" b="1">
                          <a:latin typeface="Courier New"/>
                          <a:cs typeface="Courier New"/>
                        </a:rPr>
                        <a:t>One Adult</a:t>
                      </a:r>
                      <a:r>
                        <a:rPr dirty="0" sz="1800" spc="-80" b="1">
                          <a:latin typeface="Courier New"/>
                          <a:cs typeface="Courier New"/>
                        </a:rPr>
                        <a:t> </a:t>
                      </a:r>
                      <a:r>
                        <a:rPr dirty="0" sz="1800" spc="-5" b="1">
                          <a:latin typeface="Courier New"/>
                          <a:cs typeface="Courier New"/>
                        </a:rPr>
                        <a:t>Eagle</a:t>
                      </a:r>
                      <a:endParaRPr sz="1800">
                        <a:latin typeface="Courier New"/>
                        <a:cs typeface="Courier New"/>
                      </a:endParaRPr>
                    </a:p>
                  </a:txBody>
                  <a:tcPr marL="0" marR="0" marB="0" marT="0"/>
                </a:tc>
                <a:tc>
                  <a:txBody>
                    <a:bodyPr/>
                    <a:lstStyle/>
                    <a:p>
                      <a:pPr marL="68580">
                        <a:lnSpc>
                          <a:spcPts val="1860"/>
                        </a:lnSpc>
                      </a:pPr>
                      <a:r>
                        <a:rPr dirty="0" sz="1800" spc="-5" b="1">
                          <a:latin typeface="Courier New"/>
                          <a:cs typeface="Courier New"/>
                        </a:rPr>
                        <a:t>on</a:t>
                      </a:r>
                      <a:r>
                        <a:rPr dirty="0" sz="1800" spc="-35" b="1">
                          <a:latin typeface="Courier New"/>
                          <a:cs typeface="Courier New"/>
                        </a:rPr>
                        <a:t> </a:t>
                      </a:r>
                      <a:r>
                        <a:rPr dirty="0" sz="1800" spc="-5" b="1">
                          <a:latin typeface="Courier New"/>
                          <a:cs typeface="Courier New"/>
                        </a:rPr>
                        <a:t>the</a:t>
                      </a:r>
                      <a:endParaRPr sz="1800">
                        <a:latin typeface="Courier New"/>
                        <a:cs typeface="Courier New"/>
                      </a:endParaRPr>
                    </a:p>
                  </a:txBody>
                  <a:tcPr marL="0" marR="0" marB="0" marT="0"/>
                </a:tc>
              </a:tr>
              <a:tr h="259020">
                <a:tc>
                  <a:txBody>
                    <a:bodyPr/>
                    <a:lstStyle/>
                    <a:p>
                      <a:pPr marL="31750">
                        <a:lnSpc>
                          <a:spcPts val="1860"/>
                        </a:lnSpc>
                      </a:pPr>
                      <a:r>
                        <a:rPr dirty="0" sz="1800" spc="-5" b="1">
                          <a:latin typeface="Courier New"/>
                          <a:cs typeface="Courier New"/>
                        </a:rPr>
                        <a:t>Nest with</a:t>
                      </a:r>
                      <a:r>
                        <a:rPr dirty="0" sz="1800" spc="-80" b="1">
                          <a:latin typeface="Courier New"/>
                          <a:cs typeface="Courier New"/>
                        </a:rPr>
                        <a:t> </a:t>
                      </a:r>
                      <a:r>
                        <a:rPr dirty="0" sz="1800" spc="-5" b="1">
                          <a:latin typeface="Courier New"/>
                          <a:cs typeface="Courier New"/>
                        </a:rPr>
                        <a:t>Two</a:t>
                      </a:r>
                      <a:endParaRPr sz="1800">
                        <a:latin typeface="Courier New"/>
                        <a:cs typeface="Courier New"/>
                      </a:endParaRPr>
                    </a:p>
                  </a:txBody>
                  <a:tcPr marL="0" marR="0" marB="0" marT="0"/>
                </a:tc>
                <a:tc>
                  <a:txBody>
                    <a:bodyPr/>
                    <a:lstStyle/>
                    <a:p>
                      <a:pPr algn="ctr">
                        <a:lnSpc>
                          <a:spcPts val="1860"/>
                        </a:lnSpc>
                      </a:pPr>
                      <a:r>
                        <a:rPr dirty="0" sz="1800" spc="-5" b="1">
                          <a:latin typeface="Courier New"/>
                          <a:cs typeface="Courier New"/>
                        </a:rPr>
                        <a:t>Baby Eaglets</a:t>
                      </a:r>
                      <a:r>
                        <a:rPr dirty="0" sz="1800" spc="-80" b="1">
                          <a:latin typeface="Courier New"/>
                          <a:cs typeface="Courier New"/>
                        </a:rPr>
                        <a:t> </a:t>
                      </a:r>
                      <a:r>
                        <a:rPr dirty="0" sz="1800" spc="-5" b="1">
                          <a:latin typeface="Courier New"/>
                          <a:cs typeface="Courier New"/>
                        </a:rPr>
                        <a:t>in</a:t>
                      </a:r>
                      <a:endParaRPr sz="1800">
                        <a:latin typeface="Courier New"/>
                        <a:cs typeface="Courier New"/>
                      </a:endParaRPr>
                    </a:p>
                  </a:txBody>
                  <a:tcPr marL="0" marR="0" marB="0" marT="0"/>
                </a:tc>
                <a:tc>
                  <a:txBody>
                    <a:bodyPr/>
                    <a:lstStyle/>
                    <a:p>
                      <a:pPr marL="67945">
                        <a:lnSpc>
                          <a:spcPts val="1860"/>
                        </a:lnSpc>
                      </a:pPr>
                      <a:r>
                        <a:rPr dirty="0" sz="1800" spc="-5" b="1">
                          <a:latin typeface="Courier New"/>
                          <a:cs typeface="Courier New"/>
                        </a:rPr>
                        <a:t>the</a:t>
                      </a:r>
                      <a:r>
                        <a:rPr dirty="0" sz="1800" spc="-80" b="1">
                          <a:latin typeface="Courier New"/>
                          <a:cs typeface="Courier New"/>
                        </a:rPr>
                        <a:t> </a:t>
                      </a:r>
                      <a:r>
                        <a:rPr dirty="0" sz="1800" spc="-5" b="1">
                          <a:latin typeface="Courier New"/>
                          <a:cs typeface="Courier New"/>
                        </a:rPr>
                        <a:t>Nest</a:t>
                      </a:r>
                      <a:endParaRPr sz="1800">
                        <a:latin typeface="Courier New"/>
                        <a:cs typeface="Courier New"/>
                      </a:endParaRPr>
                    </a:p>
                  </a:txBody>
                  <a:tcPr marL="0" marR="0" marB="0" marT="0"/>
                </a:tc>
              </a:tr>
            </a:tbl>
          </a:graphicData>
        </a:graphic>
      </p:graphicFrame>
      <p:sp>
        <p:nvSpPr>
          <p:cNvPr id="3" name="object 3"/>
          <p:cNvSpPr/>
          <p:nvPr/>
        </p:nvSpPr>
        <p:spPr>
          <a:xfrm>
            <a:off x="1143000" y="1719579"/>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37200"/>
            <a:ext cx="5508625"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The adult eagle appears to be feeding one of the  baby eaglets. Or else it may be delivering </a:t>
            </a:r>
            <a:r>
              <a:rPr dirty="0" sz="1400" b="1">
                <a:latin typeface="Courier New"/>
                <a:cs typeface="Courier New"/>
              </a:rPr>
              <a:t>a  </a:t>
            </a:r>
            <a:r>
              <a:rPr dirty="0" sz="1400" spc="-5" b="1">
                <a:latin typeface="Courier New"/>
                <a:cs typeface="Courier New"/>
              </a:rPr>
              <a:t>lecture to the</a:t>
            </a:r>
            <a:r>
              <a:rPr dirty="0" sz="1400" spc="-15" b="1">
                <a:latin typeface="Courier New"/>
                <a:cs typeface="Courier New"/>
              </a:rPr>
              <a:t> </a:t>
            </a:r>
            <a:r>
              <a:rPr dirty="0" sz="1400" spc="-5" b="1">
                <a:latin typeface="Courier New"/>
                <a:cs typeface="Courier New"/>
              </a:rPr>
              <a:t>children.</a:t>
            </a:r>
            <a:endParaRPr sz="1400">
              <a:latin typeface="Courier New"/>
              <a:cs typeface="Courier New"/>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5244465" cy="575310"/>
        </p:xfrm>
        <a:graphic>
          <a:graphicData uri="http://schemas.openxmlformats.org/drawingml/2006/table">
            <a:tbl>
              <a:tblPr firstRow="1" bandRow="1">
                <a:tableStyleId>{2D5ABB26-0587-4C30-8999-92F81FD0307C}</a:tableStyleId>
              </a:tblPr>
              <a:tblGrid>
                <a:gridCol w="565150"/>
                <a:gridCol w="2895600"/>
                <a:gridCol w="457200"/>
                <a:gridCol w="609600"/>
                <a:gridCol w="717550"/>
              </a:tblGrid>
              <a:tr h="287377">
                <a:tc>
                  <a:txBody>
                    <a:bodyPr/>
                    <a:lstStyle/>
                    <a:p>
                      <a:pPr algn="ctr" marR="36830">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algn="r" marR="67945">
                        <a:lnSpc>
                          <a:spcPts val="2065"/>
                        </a:lnSpc>
                      </a:pPr>
                      <a:r>
                        <a:rPr dirty="0" sz="2000" spc="-5" b="1">
                          <a:latin typeface="Courier New"/>
                          <a:cs typeface="Courier New"/>
                        </a:rPr>
                        <a:t>4, 2019 (4:05</a:t>
                      </a:r>
                      <a:r>
                        <a:rPr dirty="0" sz="2000" spc="-90" b="1">
                          <a:latin typeface="Courier New"/>
                          <a:cs typeface="Courier New"/>
                        </a:rPr>
                        <a:t> </a:t>
                      </a:r>
                      <a:r>
                        <a:rPr dirty="0" sz="2000" spc="-5" b="1">
                          <a:latin typeface="Courier New"/>
                          <a:cs typeface="Courier New"/>
                        </a:rPr>
                        <a:t>PM):</a:t>
                      </a:r>
                      <a:endParaRPr sz="2000">
                        <a:latin typeface="Courier New"/>
                        <a:cs typeface="Courier New"/>
                      </a:endParaRPr>
                    </a:p>
                  </a:txBody>
                  <a:tcPr marL="0" marR="0" marB="0" marT="0"/>
                </a:tc>
                <a:tc gridSpan="3">
                  <a:txBody>
                    <a:bodyPr/>
                    <a:lstStyle/>
                    <a:p>
                      <a:pPr>
                        <a:lnSpc>
                          <a:spcPct val="100000"/>
                        </a:lnSpc>
                      </a:pPr>
                      <a:endParaRPr sz="1500">
                        <a:latin typeface="Times New Roman"/>
                        <a:cs typeface="Times New Roman"/>
                      </a:endParaRPr>
                    </a:p>
                  </a:txBody>
                  <a:tcPr marL="0" marR="0" marB="0" marT="0"/>
                </a:tc>
                <a:tc hMerge="1">
                  <a:txBody>
                    <a:bodyPr/>
                    <a:lstStyle/>
                    <a:p>
                      <a:pPr/>
                    </a:p>
                  </a:txBody>
                  <a:tcPr marL="0" marR="0" marB="0" marT="0"/>
                </a:tc>
                <a:tc hMerge="1">
                  <a:txBody>
                    <a:bodyPr/>
                    <a:lstStyle/>
                    <a:p>
                      <a:pPr/>
                    </a:p>
                  </a:txBody>
                  <a:tcPr marL="0" marR="0" marB="0" marT="0"/>
                </a:tc>
              </a:tr>
              <a:tr h="287377">
                <a:tc>
                  <a:txBody>
                    <a:bodyPr/>
                    <a:lstStyle/>
                    <a:p>
                      <a:pPr algn="ctr" marR="36830">
                        <a:lnSpc>
                          <a:spcPts val="2060"/>
                        </a:lnSpc>
                      </a:pPr>
                      <a:r>
                        <a:rPr dirty="0" sz="2000" spc="-5" b="1">
                          <a:latin typeface="Courier New"/>
                          <a:cs typeface="Courier New"/>
                        </a:rPr>
                        <a:t>Two</a:t>
                      </a:r>
                      <a:endParaRPr sz="2000">
                        <a:latin typeface="Courier New"/>
                        <a:cs typeface="Courier New"/>
                      </a:endParaRPr>
                    </a:p>
                  </a:txBody>
                  <a:tcPr marL="0" marR="0" marB="0" marT="0"/>
                </a:tc>
                <a:tc>
                  <a:txBody>
                    <a:bodyPr/>
                    <a:lstStyle/>
                    <a:p>
                      <a:pPr algn="r" marR="68580">
                        <a:lnSpc>
                          <a:spcPts val="2060"/>
                        </a:lnSpc>
                      </a:pPr>
                      <a:r>
                        <a:rPr dirty="0" sz="2000" spc="-5" b="1">
                          <a:latin typeface="Courier New"/>
                          <a:cs typeface="Courier New"/>
                        </a:rPr>
                        <a:t>Baby Eaglets</a:t>
                      </a:r>
                      <a:r>
                        <a:rPr dirty="0" sz="2000" spc="-95" b="1">
                          <a:latin typeface="Courier New"/>
                          <a:cs typeface="Courier New"/>
                        </a:rPr>
                        <a:t> </a:t>
                      </a:r>
                      <a:r>
                        <a:rPr dirty="0" sz="2000" spc="-5" b="1">
                          <a:latin typeface="Courier New"/>
                          <a:cs typeface="Courier New"/>
                        </a:rPr>
                        <a:t>Alone</a:t>
                      </a:r>
                      <a:endParaRPr sz="2000">
                        <a:latin typeface="Courier New"/>
                        <a:cs typeface="Courier New"/>
                      </a:endParaRPr>
                    </a:p>
                  </a:txBody>
                  <a:tcPr marL="0" marR="0" marB="0" marT="0"/>
                </a:tc>
                <a:tc>
                  <a:txBody>
                    <a:bodyPr/>
                    <a:lstStyle/>
                    <a:p>
                      <a:pPr marL="75565">
                        <a:lnSpc>
                          <a:spcPts val="2060"/>
                        </a:lnSpc>
                      </a:pPr>
                      <a:r>
                        <a:rPr dirty="0" sz="2000" spc="-5" b="1">
                          <a:latin typeface="Courier New"/>
                          <a:cs typeface="Courier New"/>
                        </a:rPr>
                        <a:t>in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Nest</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With neither of the parents around, one of the baby  eaglets bravely climbs higher in the nest. The  other baby eaglet is more timid. Both eaglets are  getting larger and</a:t>
            </a:r>
            <a:r>
              <a:rPr dirty="0" sz="1400" spc="-15" b="1">
                <a:latin typeface="Courier New"/>
                <a:cs typeface="Courier New"/>
              </a:rPr>
              <a:t> </a:t>
            </a:r>
            <a:r>
              <a:rPr dirty="0" sz="1400" spc="-5" b="1">
                <a:latin typeface="Courier New"/>
                <a:cs typeface="Courier New"/>
              </a:rPr>
              <a:t>darker.</a:t>
            </a:r>
            <a:endParaRPr sz="1400">
              <a:latin typeface="Courier New"/>
              <a:cs typeface="Courier New"/>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2926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May </a:t>
            </a:r>
            <a:r>
              <a:rPr dirty="0" sz="2000" b="1">
                <a:latin typeface="Courier New"/>
                <a:cs typeface="Courier New"/>
              </a:rPr>
              <a:t>4, </a:t>
            </a:r>
            <a:r>
              <a:rPr dirty="0" sz="2000" spc="-5" b="1">
                <a:latin typeface="Courier New"/>
                <a:cs typeface="Courier New"/>
              </a:rPr>
              <a:t>2019 (4:12</a:t>
            </a:r>
            <a:r>
              <a:rPr dirty="0" sz="2000" spc="-45"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One Adult Eagle in the</a:t>
            </a:r>
            <a:r>
              <a:rPr dirty="0" sz="2000" spc="-80" b="1">
                <a:latin typeface="Courier New"/>
                <a:cs typeface="Courier New"/>
              </a:rPr>
              <a:t> </a:t>
            </a:r>
            <a:r>
              <a:rPr dirty="0" sz="2000" spc="-5" b="1">
                <a:latin typeface="Courier New"/>
                <a:cs typeface="Courier New"/>
              </a:rPr>
              <a:t>Woods</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89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As the baby eaglets grow larger, the nest seems to  be getting crowded. Until recently, at least one  of the adult eagle parents would be in the nest at  all times. Instead, the parents of the eaglets</a:t>
            </a:r>
            <a:r>
              <a:rPr dirty="0" sz="1400" spc="300" b="1">
                <a:latin typeface="Courier New"/>
                <a:cs typeface="Courier New"/>
              </a:rPr>
              <a:t> </a:t>
            </a:r>
            <a:r>
              <a:rPr dirty="0" sz="1400" spc="-5" b="1">
                <a:latin typeface="Courier New"/>
                <a:cs typeface="Courier New"/>
              </a:rPr>
              <a:t>are</a:t>
            </a:r>
            <a:endParaRPr sz="1400">
              <a:latin typeface="Courier New"/>
              <a:cs typeface="Courier New"/>
            </a:endParaRPr>
          </a:p>
        </p:txBody>
      </p:sp>
      <p:sp>
        <p:nvSpPr>
          <p:cNvPr id="5" name="object 5"/>
          <p:cNvSpPr txBox="1"/>
          <p:nvPr/>
        </p:nvSpPr>
        <p:spPr>
          <a:xfrm>
            <a:off x="1131569" y="6313170"/>
            <a:ext cx="4701540" cy="238760"/>
          </a:xfrm>
          <a:prstGeom prst="rect">
            <a:avLst/>
          </a:prstGeom>
        </p:spPr>
        <p:txBody>
          <a:bodyPr wrap="square" lIns="0" tIns="12700" rIns="0" bIns="0" rtlCol="0" vert="horz">
            <a:spAutoFit/>
          </a:bodyPr>
          <a:lstStyle/>
          <a:p>
            <a:pPr marL="12700">
              <a:lnSpc>
                <a:spcPct val="100000"/>
              </a:lnSpc>
              <a:spcBef>
                <a:spcPts val="100"/>
              </a:spcBef>
              <a:tabLst>
                <a:tab pos="1139825" algn="l"/>
                <a:tab pos="1840230" algn="l"/>
                <a:tab pos="2540635" algn="l"/>
                <a:tab pos="3561079" algn="l"/>
                <a:tab pos="4048125" algn="l"/>
              </a:tabLst>
            </a:pPr>
            <a:r>
              <a:rPr dirty="0" sz="1400" spc="-5" b="1">
                <a:latin typeface="Courier New"/>
                <a:cs typeface="Courier New"/>
              </a:rPr>
              <a:t>spendin</a:t>
            </a:r>
            <a:r>
              <a:rPr dirty="0" sz="1400" b="1">
                <a:latin typeface="Courier New"/>
                <a:cs typeface="Courier New"/>
              </a:rPr>
              <a:t>g	</a:t>
            </a:r>
            <a:r>
              <a:rPr dirty="0" sz="1400" spc="-5" b="1">
                <a:latin typeface="Courier New"/>
                <a:cs typeface="Courier New"/>
              </a:rPr>
              <a:t>mor</a:t>
            </a:r>
            <a:r>
              <a:rPr dirty="0" sz="1400" b="1">
                <a:latin typeface="Courier New"/>
                <a:cs typeface="Courier New"/>
              </a:rPr>
              <a:t>e	</a:t>
            </a:r>
            <a:r>
              <a:rPr dirty="0" sz="1400" spc="-5" b="1">
                <a:latin typeface="Courier New"/>
                <a:cs typeface="Courier New"/>
              </a:rPr>
              <a:t>tim</a:t>
            </a:r>
            <a:r>
              <a:rPr dirty="0" sz="1400" b="1">
                <a:latin typeface="Courier New"/>
                <a:cs typeface="Courier New"/>
              </a:rPr>
              <a:t>e	</a:t>
            </a:r>
            <a:r>
              <a:rPr dirty="0" sz="1400" spc="-5" b="1">
                <a:latin typeface="Courier New"/>
                <a:cs typeface="Courier New"/>
              </a:rPr>
              <a:t>perche</a:t>
            </a:r>
            <a:r>
              <a:rPr dirty="0" sz="1400" b="1">
                <a:latin typeface="Courier New"/>
                <a:cs typeface="Courier New"/>
              </a:rPr>
              <a:t>d	</a:t>
            </a:r>
            <a:r>
              <a:rPr dirty="0" sz="1400" spc="-5" b="1">
                <a:latin typeface="Courier New"/>
                <a:cs typeface="Courier New"/>
              </a:rPr>
              <a:t>i</a:t>
            </a:r>
            <a:r>
              <a:rPr dirty="0" sz="1400" b="1">
                <a:latin typeface="Courier New"/>
                <a:cs typeface="Courier New"/>
              </a:rPr>
              <a:t>n	</a:t>
            </a:r>
            <a:r>
              <a:rPr dirty="0" sz="1400" spc="-5" b="1">
                <a:latin typeface="Courier New"/>
                <a:cs typeface="Courier New"/>
              </a:rPr>
              <a:t>nearby</a:t>
            </a:r>
            <a:endParaRPr sz="1400">
              <a:latin typeface="Courier New"/>
              <a:cs typeface="Courier New"/>
            </a:endParaRPr>
          </a:p>
        </p:txBody>
      </p:sp>
      <p:sp>
        <p:nvSpPr>
          <p:cNvPr id="6" name="object 6"/>
          <p:cNvSpPr txBox="1"/>
          <p:nvPr/>
        </p:nvSpPr>
        <p:spPr>
          <a:xfrm>
            <a:off x="6023203" y="6313170"/>
            <a:ext cx="617220" cy="439420"/>
          </a:xfrm>
          <a:prstGeom prst="rect">
            <a:avLst/>
          </a:prstGeom>
        </p:spPr>
        <p:txBody>
          <a:bodyPr wrap="square" lIns="0" tIns="29845" rIns="0" bIns="0" rtlCol="0" vert="horz">
            <a:spAutoFit/>
          </a:bodyPr>
          <a:lstStyle/>
          <a:p>
            <a:pPr marL="12700" marR="5080" indent="57785">
              <a:lnSpc>
                <a:spcPts val="1580"/>
              </a:lnSpc>
              <a:spcBef>
                <a:spcPts val="235"/>
              </a:spcBef>
              <a:tabLst>
                <a:tab pos="390525" algn="l"/>
              </a:tabLst>
            </a:pPr>
            <a:r>
              <a:rPr dirty="0" sz="1400" spc="-5" b="1">
                <a:latin typeface="Courier New"/>
                <a:cs typeface="Courier New"/>
              </a:rPr>
              <a:t>trees  t</a:t>
            </a:r>
            <a:r>
              <a:rPr dirty="0" sz="1400" b="1">
                <a:latin typeface="Courier New"/>
                <a:cs typeface="Courier New"/>
              </a:rPr>
              <a:t>o	</a:t>
            </a:r>
            <a:r>
              <a:rPr dirty="0" sz="1400" spc="-5" b="1">
                <a:latin typeface="Courier New"/>
                <a:cs typeface="Courier New"/>
              </a:rPr>
              <a:t>be</a:t>
            </a:r>
            <a:endParaRPr sz="1400">
              <a:latin typeface="Courier New"/>
              <a:cs typeface="Courier New"/>
            </a:endParaRPr>
          </a:p>
        </p:txBody>
      </p:sp>
      <p:sp>
        <p:nvSpPr>
          <p:cNvPr id="7" name="object 7"/>
          <p:cNvSpPr txBox="1"/>
          <p:nvPr/>
        </p:nvSpPr>
        <p:spPr>
          <a:xfrm>
            <a:off x="1131569" y="6513830"/>
            <a:ext cx="4751705" cy="440690"/>
          </a:xfrm>
          <a:prstGeom prst="rect">
            <a:avLst/>
          </a:prstGeom>
        </p:spPr>
        <p:txBody>
          <a:bodyPr wrap="square" lIns="0" tIns="28575" rIns="0" bIns="0" rtlCol="0" vert="horz">
            <a:spAutoFit/>
          </a:bodyPr>
          <a:lstStyle/>
          <a:p>
            <a:pPr marL="12700" marR="5080">
              <a:lnSpc>
                <a:spcPts val="1590"/>
              </a:lnSpc>
              <a:spcBef>
                <a:spcPts val="225"/>
              </a:spcBef>
              <a:tabLst>
                <a:tab pos="1351915" algn="l"/>
                <a:tab pos="1943100" algn="l"/>
                <a:tab pos="3127375" algn="l"/>
                <a:tab pos="3719829" algn="l"/>
                <a:tab pos="4204970" algn="l"/>
              </a:tabLst>
            </a:pPr>
            <a:r>
              <a:rPr dirty="0" sz="1400" spc="-5" b="1">
                <a:latin typeface="Courier New"/>
                <a:cs typeface="Courier New"/>
              </a:rPr>
              <a:t>overlookin</a:t>
            </a:r>
            <a:r>
              <a:rPr dirty="0" sz="1400" b="1">
                <a:latin typeface="Courier New"/>
                <a:cs typeface="Courier New"/>
              </a:rPr>
              <a:t>g	</a:t>
            </a:r>
            <a:r>
              <a:rPr dirty="0" sz="1400" spc="-5" b="1">
                <a:latin typeface="Courier New"/>
                <a:cs typeface="Courier New"/>
              </a:rPr>
              <a:t>Lak</a:t>
            </a:r>
            <a:r>
              <a:rPr dirty="0" sz="1400" b="1">
                <a:latin typeface="Courier New"/>
                <a:cs typeface="Courier New"/>
              </a:rPr>
              <a:t>e	</a:t>
            </a:r>
            <a:r>
              <a:rPr dirty="0" sz="1400" spc="-5" b="1">
                <a:latin typeface="Courier New"/>
                <a:cs typeface="Courier New"/>
              </a:rPr>
              <a:t>Mahopac</a:t>
            </a:r>
            <a:r>
              <a:rPr dirty="0" sz="1400" b="1">
                <a:latin typeface="Courier New"/>
                <a:cs typeface="Courier New"/>
              </a:rPr>
              <a:t>.	</a:t>
            </a:r>
            <a:r>
              <a:rPr dirty="0" sz="1400" spc="-5" b="1">
                <a:latin typeface="Courier New"/>
                <a:cs typeface="Courier New"/>
              </a:rPr>
              <a:t>Thi</a:t>
            </a:r>
            <a:r>
              <a:rPr dirty="0" sz="1400" b="1">
                <a:latin typeface="Courier New"/>
                <a:cs typeface="Courier New"/>
              </a:rPr>
              <a:t>s	</a:t>
            </a:r>
            <a:r>
              <a:rPr dirty="0" sz="1400" spc="-5" b="1">
                <a:latin typeface="Courier New"/>
                <a:cs typeface="Courier New"/>
              </a:rPr>
              <a:t>on</a:t>
            </a:r>
            <a:r>
              <a:rPr dirty="0" sz="1400" b="1">
                <a:latin typeface="Courier New"/>
                <a:cs typeface="Courier New"/>
              </a:rPr>
              <a:t>e	</a:t>
            </a:r>
            <a:r>
              <a:rPr dirty="0" sz="1400" spc="-5" b="1">
                <a:latin typeface="Courier New"/>
                <a:cs typeface="Courier New"/>
              </a:rPr>
              <a:t>seems  looking at the</a:t>
            </a:r>
            <a:r>
              <a:rPr dirty="0" sz="1400" spc="-15" b="1">
                <a:latin typeface="Courier New"/>
                <a:cs typeface="Courier New"/>
              </a:rPr>
              <a:t> </a:t>
            </a:r>
            <a:r>
              <a:rPr dirty="0" sz="1400" spc="-5" b="1">
                <a:latin typeface="Courier New"/>
                <a:cs typeface="Courier New"/>
              </a:rPr>
              <a:t>camera.</a:t>
            </a:r>
            <a:endParaRPr sz="1400">
              <a:latin typeface="Courier New"/>
              <a:cs typeface="Courier New"/>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274818" y="1146809"/>
            <a:ext cx="1366520" cy="330200"/>
          </a:xfrm>
          <a:prstGeom prst="rect">
            <a:avLst/>
          </a:prstGeom>
        </p:spPr>
        <p:txBody>
          <a:bodyPr wrap="square" lIns="0" tIns="12700" rIns="0" bIns="0" rtlCol="0" vert="horz">
            <a:spAutoFit/>
          </a:bodyPr>
          <a:lstStyle/>
          <a:p>
            <a:pPr marL="12700">
              <a:lnSpc>
                <a:spcPct val="100000"/>
              </a:lnSpc>
              <a:spcBef>
                <a:spcPts val="100"/>
              </a:spcBef>
              <a:tabLst>
                <a:tab pos="743585" algn="l"/>
              </a:tabLst>
            </a:pPr>
            <a:r>
              <a:rPr dirty="0" sz="2000" spc="-5" b="1">
                <a:latin typeface="Courier New"/>
                <a:cs typeface="Courier New"/>
              </a:rPr>
              <a:t>th</a:t>
            </a:r>
            <a:r>
              <a:rPr dirty="0" sz="2000" b="1">
                <a:latin typeface="Courier New"/>
                <a:cs typeface="Courier New"/>
              </a:rPr>
              <a:t>e	</a:t>
            </a:r>
            <a:r>
              <a:rPr dirty="0" sz="2000" spc="-5" b="1">
                <a:latin typeface="Courier New"/>
                <a:cs typeface="Courier New"/>
              </a:rPr>
              <a:t>Nest</a:t>
            </a:r>
            <a:endParaRPr sz="2000">
              <a:latin typeface="Courier New"/>
              <a:cs typeface="Courier New"/>
            </a:endParaRPr>
          </a:p>
        </p:txBody>
      </p:sp>
      <p:sp>
        <p:nvSpPr>
          <p:cNvPr id="3" name="object 3"/>
          <p:cNvSpPr txBox="1"/>
          <p:nvPr/>
        </p:nvSpPr>
        <p:spPr>
          <a:xfrm>
            <a:off x="1131569" y="859790"/>
            <a:ext cx="4140200" cy="90551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May 4, 2019 (6:06</a:t>
            </a:r>
            <a:r>
              <a:rPr dirty="0" sz="2000" spc="-40" b="1">
                <a:latin typeface="Courier New"/>
                <a:cs typeface="Courier New"/>
              </a:rPr>
              <a:t> </a:t>
            </a:r>
            <a:r>
              <a:rPr dirty="0" sz="2000" spc="-5" b="1">
                <a:latin typeface="Courier New"/>
                <a:cs typeface="Courier New"/>
              </a:rPr>
              <a:t>PM):</a:t>
            </a:r>
            <a:endParaRPr sz="2000">
              <a:latin typeface="Courier New"/>
              <a:cs typeface="Courier New"/>
            </a:endParaRPr>
          </a:p>
          <a:p>
            <a:pPr marL="12700" marR="5080">
              <a:lnSpc>
                <a:spcPts val="2270"/>
              </a:lnSpc>
              <a:spcBef>
                <a:spcPts val="110"/>
              </a:spcBef>
              <a:tabLst>
                <a:tab pos="743585" algn="l"/>
                <a:tab pos="1779270" algn="l"/>
                <a:tab pos="2814955" algn="l"/>
              </a:tabLst>
            </a:pPr>
            <a:r>
              <a:rPr dirty="0" sz="2000" spc="-5" b="1">
                <a:latin typeface="Courier New"/>
                <a:cs typeface="Courier New"/>
              </a:rPr>
              <a:t>One	Adult	Eagle	Outside  and Two Eaglets in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4" name="object 4"/>
          <p:cNvSpPr/>
          <p:nvPr/>
        </p:nvSpPr>
        <p:spPr>
          <a:xfrm>
            <a:off x="1143000" y="1978660"/>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795009"/>
            <a:ext cx="5510530" cy="205105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The baby eaglets are growing larger and darker. As  the baby eaglets grow larger, the nest seems to be  getting crowded. In this case, the adult parent  eagle appears to prefer to perch near the nest, but  outside, giving the baby eaglets more room to move  around.</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715">
              <a:lnSpc>
                <a:spcPct val="94300"/>
              </a:lnSpc>
            </a:pPr>
            <a:r>
              <a:rPr dirty="0" sz="1400" spc="-5" b="1">
                <a:latin typeface="Courier New"/>
                <a:cs typeface="Courier New"/>
              </a:rPr>
              <a:t>One of the eaglets seems bolder and climbs higher  out of the nest, while the other eaglet seems to be  more</a:t>
            </a:r>
            <a:r>
              <a:rPr dirty="0" sz="1400" spc="-10" b="1">
                <a:latin typeface="Courier New"/>
                <a:cs typeface="Courier New"/>
              </a:rPr>
              <a:t> </a:t>
            </a:r>
            <a:r>
              <a:rPr dirty="0" sz="1400" spc="-5" b="1">
                <a:latin typeface="Courier New"/>
                <a:cs typeface="Courier New"/>
              </a:rPr>
              <a:t>timid.</a:t>
            </a:r>
            <a:endParaRPr sz="1400">
              <a:latin typeface="Courier New"/>
              <a:cs typeface="Courier New"/>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787900" cy="575310"/>
        </p:xfrm>
        <a:graphic>
          <a:graphicData uri="http://schemas.openxmlformats.org/drawingml/2006/table">
            <a:tbl>
              <a:tblPr firstRow="1" bandRow="1">
                <a:tableStyleId>{2D5ABB26-0587-4C30-8999-92F81FD0307C}</a:tableStyleId>
              </a:tblPr>
              <a:tblGrid>
                <a:gridCol w="565150"/>
                <a:gridCol w="1828800"/>
                <a:gridCol w="609600"/>
                <a:gridCol w="609600"/>
                <a:gridCol w="1174750"/>
              </a:tblGrid>
              <a:tr h="287377">
                <a:tc>
                  <a:txBody>
                    <a:bodyPr/>
                    <a:lstStyle/>
                    <a:p>
                      <a:pPr algn="ctr" marR="36830">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14,</a:t>
                      </a:r>
                      <a:r>
                        <a:rPr dirty="0" sz="2000" spc="-35"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gridSpan="3">
                  <a:txBody>
                    <a:bodyPr/>
                    <a:lstStyle/>
                    <a:p>
                      <a:pPr>
                        <a:lnSpc>
                          <a:spcPct val="100000"/>
                        </a:lnSpc>
                      </a:pPr>
                      <a:endParaRPr sz="1400">
                        <a:latin typeface="Times New Roman"/>
                        <a:cs typeface="Times New Roman"/>
                      </a:endParaRPr>
                    </a:p>
                  </a:txBody>
                  <a:tcPr marL="0" marR="0" marB="0" marT="0"/>
                </a:tc>
                <a:tc hMerge="1">
                  <a:txBody>
                    <a:bodyPr/>
                    <a:lstStyle/>
                    <a:p>
                      <a:pPr/>
                    </a:p>
                  </a:txBody>
                  <a:tcPr marL="0" marR="0" marB="0" marT="0"/>
                </a:tc>
                <a:tc hMerge="1">
                  <a:txBody>
                    <a:bodyPr/>
                    <a:lstStyle/>
                    <a:p>
                      <a:pPr/>
                    </a:p>
                  </a:txBody>
                  <a:tcPr marL="0" marR="0" marB="0" marT="0"/>
                </a:tc>
              </a:tr>
              <a:tr h="287377">
                <a:tc>
                  <a:txBody>
                    <a:bodyPr/>
                    <a:lstStyle/>
                    <a:p>
                      <a:pPr algn="ctr" marR="36830">
                        <a:lnSpc>
                          <a:spcPts val="2060"/>
                        </a:lnSpc>
                      </a:pPr>
                      <a:r>
                        <a:rPr dirty="0" sz="2000" spc="-5" b="1">
                          <a:latin typeface="Courier New"/>
                          <a:cs typeface="Courier New"/>
                        </a:rPr>
                        <a:t>One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Adult</a:t>
                      </a:r>
                      <a:r>
                        <a:rPr dirty="0" sz="2000" spc="-70" b="1">
                          <a:latin typeface="Courier New"/>
                          <a:cs typeface="Courier New"/>
                        </a:rPr>
                        <a:t> </a:t>
                      </a:r>
                      <a:r>
                        <a:rPr dirty="0" sz="2000" spc="-5" b="1">
                          <a:latin typeface="Courier New"/>
                          <a:cs typeface="Courier New"/>
                        </a:rPr>
                        <a:t>Eagle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and</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Two</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Eaglets</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895" cy="124460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Once again, the adult eagle prefers to be perched  near the nest, but outside. The two eaglets in the  nest have become much darker and essentially black,  like juvenile eagles. The eaglet on the left  appears to be braver than the timid one on the  right.</a:t>
            </a:r>
            <a:endParaRPr sz="1400">
              <a:latin typeface="Courier New"/>
              <a:cs typeface="Courier New"/>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483100" cy="575310"/>
        </p:xfrm>
        <a:graphic>
          <a:graphicData uri="http://schemas.openxmlformats.org/drawingml/2006/table">
            <a:tbl>
              <a:tblPr firstRow="1" bandRow="1">
                <a:tableStyleId>{2D5ABB26-0587-4C30-8999-92F81FD0307C}</a:tableStyleId>
              </a:tblPr>
              <a:tblGrid>
                <a:gridCol w="565150"/>
                <a:gridCol w="2133600"/>
                <a:gridCol w="457200"/>
                <a:gridCol w="609600"/>
                <a:gridCol w="717550"/>
              </a:tblGrid>
              <a:tr h="287377">
                <a:tc>
                  <a:txBody>
                    <a:bodyPr/>
                    <a:lstStyle/>
                    <a:p>
                      <a:pPr algn="ctr" marR="36830">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16,</a:t>
                      </a:r>
                      <a:r>
                        <a:rPr dirty="0" sz="2000" spc="-25"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gridSpan="3">
                  <a:txBody>
                    <a:bodyPr/>
                    <a:lstStyle/>
                    <a:p>
                      <a:pPr>
                        <a:lnSpc>
                          <a:spcPct val="100000"/>
                        </a:lnSpc>
                      </a:pPr>
                      <a:endParaRPr sz="1400">
                        <a:latin typeface="Times New Roman"/>
                        <a:cs typeface="Times New Roman"/>
                      </a:endParaRPr>
                    </a:p>
                  </a:txBody>
                  <a:tcPr marL="0" marR="0" marB="0" marT="0"/>
                </a:tc>
                <a:tc hMerge="1">
                  <a:txBody>
                    <a:bodyPr/>
                    <a:lstStyle/>
                    <a:p>
                      <a:pPr/>
                    </a:p>
                  </a:txBody>
                  <a:tcPr marL="0" marR="0" marB="0" marT="0"/>
                </a:tc>
                <a:tc hMerge="1">
                  <a:txBody>
                    <a:bodyPr/>
                    <a:lstStyle/>
                    <a:p>
                      <a:pPr/>
                    </a:p>
                  </a:txBody>
                  <a:tcPr marL="0" marR="0" marB="0" marT="0"/>
                </a:tc>
              </a:tr>
              <a:tr h="287377">
                <a:tc>
                  <a:txBody>
                    <a:bodyPr/>
                    <a:lstStyle/>
                    <a:p>
                      <a:pPr algn="ctr" marR="36830">
                        <a:lnSpc>
                          <a:spcPts val="2060"/>
                        </a:lnSpc>
                      </a:pPr>
                      <a:r>
                        <a:rPr dirty="0" sz="2000" spc="-5" b="1">
                          <a:latin typeface="Courier New"/>
                          <a:cs typeface="Courier New"/>
                        </a:rPr>
                        <a:t>Two</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Eaglets</a:t>
                      </a:r>
                      <a:r>
                        <a:rPr dirty="0" sz="2000" spc="-70" b="1">
                          <a:latin typeface="Courier New"/>
                          <a:cs typeface="Courier New"/>
                        </a:rPr>
                        <a:t> </a:t>
                      </a:r>
                      <a:r>
                        <a:rPr dirty="0" sz="2000" spc="-5" b="1">
                          <a:latin typeface="Courier New"/>
                          <a:cs typeface="Courier New"/>
                        </a:rPr>
                        <a:t>Alone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in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Nest</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2558415" cy="238760"/>
          </a:xfrm>
          <a:prstGeom prst="rect">
            <a:avLst/>
          </a:prstGeom>
        </p:spPr>
        <p:txBody>
          <a:bodyPr wrap="square" lIns="0" tIns="12700" rIns="0" bIns="0" rtlCol="0" vert="horz">
            <a:spAutoFit/>
          </a:bodyPr>
          <a:lstStyle/>
          <a:p>
            <a:pPr marL="12700">
              <a:lnSpc>
                <a:spcPct val="100000"/>
              </a:lnSpc>
              <a:spcBef>
                <a:spcPts val="100"/>
              </a:spcBef>
              <a:tabLst>
                <a:tab pos="536575" algn="l"/>
                <a:tab pos="1060450" algn="l"/>
                <a:tab pos="1798320" algn="l"/>
              </a:tabLst>
            </a:pPr>
            <a:r>
              <a:rPr dirty="0" sz="1400" spc="-5" b="1">
                <a:latin typeface="Courier New"/>
                <a:cs typeface="Courier New"/>
              </a:rPr>
              <a:t>Th</a:t>
            </a:r>
            <a:r>
              <a:rPr dirty="0" sz="1400" b="1">
                <a:latin typeface="Courier New"/>
                <a:cs typeface="Courier New"/>
              </a:rPr>
              <a:t>e	</a:t>
            </a:r>
            <a:r>
              <a:rPr dirty="0" sz="1400" spc="-5" b="1">
                <a:latin typeface="Courier New"/>
                <a:cs typeface="Courier New"/>
              </a:rPr>
              <a:t>tw</a:t>
            </a:r>
            <a:r>
              <a:rPr dirty="0" sz="1400" b="1">
                <a:latin typeface="Courier New"/>
                <a:cs typeface="Courier New"/>
              </a:rPr>
              <a:t>o	</a:t>
            </a:r>
            <a:r>
              <a:rPr dirty="0" sz="1400" spc="-5" b="1">
                <a:latin typeface="Courier New"/>
                <a:cs typeface="Courier New"/>
              </a:rPr>
              <a:t>youn</a:t>
            </a:r>
            <a:r>
              <a:rPr dirty="0" sz="1400" b="1">
                <a:latin typeface="Courier New"/>
                <a:cs typeface="Courier New"/>
              </a:rPr>
              <a:t>g	</a:t>
            </a:r>
            <a:r>
              <a:rPr dirty="0" sz="1400" spc="-5" b="1">
                <a:latin typeface="Courier New"/>
                <a:cs typeface="Courier New"/>
              </a:rPr>
              <a:t>eaglets</a:t>
            </a:r>
            <a:endParaRPr sz="1400">
              <a:latin typeface="Courier New"/>
              <a:cs typeface="Courier New"/>
            </a:endParaRPr>
          </a:p>
        </p:txBody>
      </p:sp>
      <p:sp>
        <p:nvSpPr>
          <p:cNvPr id="5" name="object 5"/>
          <p:cNvSpPr txBox="1"/>
          <p:nvPr/>
        </p:nvSpPr>
        <p:spPr>
          <a:xfrm>
            <a:off x="3868267" y="5507990"/>
            <a:ext cx="2771775" cy="238760"/>
          </a:xfrm>
          <a:prstGeom prst="rect">
            <a:avLst/>
          </a:prstGeom>
        </p:spPr>
        <p:txBody>
          <a:bodyPr wrap="square" lIns="0" tIns="12700" rIns="0" bIns="0" rtlCol="0" vert="horz">
            <a:spAutoFit/>
          </a:bodyPr>
          <a:lstStyle/>
          <a:p>
            <a:pPr marL="12700">
              <a:lnSpc>
                <a:spcPct val="100000"/>
              </a:lnSpc>
              <a:spcBef>
                <a:spcPts val="100"/>
              </a:spcBef>
              <a:tabLst>
                <a:tab pos="536575" algn="l"/>
                <a:tab pos="1167130" algn="l"/>
                <a:tab pos="1905000" algn="l"/>
              </a:tabLst>
            </a:pPr>
            <a:r>
              <a:rPr dirty="0" sz="1400" spc="-5" b="1">
                <a:latin typeface="Courier New"/>
                <a:cs typeface="Courier New"/>
              </a:rPr>
              <a:t>no</a:t>
            </a:r>
            <a:r>
              <a:rPr dirty="0" sz="1400" b="1">
                <a:latin typeface="Courier New"/>
                <a:cs typeface="Courier New"/>
              </a:rPr>
              <a:t>w	</a:t>
            </a:r>
            <a:r>
              <a:rPr dirty="0" sz="1400" spc="-5" b="1">
                <a:latin typeface="Courier New"/>
                <a:cs typeface="Courier New"/>
              </a:rPr>
              <a:t>hav</a:t>
            </a:r>
            <a:r>
              <a:rPr dirty="0" sz="1400" b="1">
                <a:latin typeface="Courier New"/>
                <a:cs typeface="Courier New"/>
              </a:rPr>
              <a:t>e	</a:t>
            </a:r>
            <a:r>
              <a:rPr dirty="0" sz="1400" spc="-5" b="1">
                <a:latin typeface="Courier New"/>
                <a:cs typeface="Courier New"/>
              </a:rPr>
              <a:t>blac</a:t>
            </a:r>
            <a:r>
              <a:rPr dirty="0" sz="1400" b="1">
                <a:latin typeface="Courier New"/>
                <a:cs typeface="Courier New"/>
              </a:rPr>
              <a:t>k	</a:t>
            </a:r>
            <a:r>
              <a:rPr dirty="0" sz="1400" spc="-5" b="1">
                <a:latin typeface="Courier New"/>
                <a:cs typeface="Courier New"/>
              </a:rPr>
              <a:t>feathers</a:t>
            </a:r>
            <a:endParaRPr sz="1400">
              <a:latin typeface="Courier New"/>
              <a:cs typeface="Courier New"/>
            </a:endParaRPr>
          </a:p>
        </p:txBody>
      </p:sp>
      <p:sp>
        <p:nvSpPr>
          <p:cNvPr id="6" name="object 6"/>
          <p:cNvSpPr txBox="1"/>
          <p:nvPr/>
        </p:nvSpPr>
        <p:spPr>
          <a:xfrm>
            <a:off x="1131569" y="5708650"/>
            <a:ext cx="551053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instead of gray down covering their bodies. The  eaglet in the right is almost as big as the  parents. The timid eaglet on the left may be  similar in size, but this is harder to see because  it is lower in the</a:t>
            </a:r>
            <a:r>
              <a:rPr dirty="0" sz="1400" spc="-20"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483100" cy="575310"/>
        </p:xfrm>
        <a:graphic>
          <a:graphicData uri="http://schemas.openxmlformats.org/drawingml/2006/table">
            <a:tbl>
              <a:tblPr firstRow="1" bandRow="1">
                <a:tableStyleId>{2D5ABB26-0587-4C30-8999-92F81FD0307C}</a:tableStyleId>
              </a:tblPr>
              <a:tblGrid>
                <a:gridCol w="565150"/>
                <a:gridCol w="2133600"/>
                <a:gridCol w="457200"/>
                <a:gridCol w="609600"/>
                <a:gridCol w="717550"/>
              </a:tblGrid>
              <a:tr h="287377">
                <a:tc>
                  <a:txBody>
                    <a:bodyPr/>
                    <a:lstStyle/>
                    <a:p>
                      <a:pPr algn="ctr" marR="36830">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22,</a:t>
                      </a:r>
                      <a:r>
                        <a:rPr dirty="0" sz="2000" spc="-25"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a:txBody>
                    <a:bodyPr/>
                    <a:lstStyle/>
                    <a:p>
                      <a:pPr>
                        <a:lnSpc>
                          <a:spcPct val="100000"/>
                        </a:lnSpc>
                      </a:pPr>
                      <a:endParaRPr sz="1600">
                        <a:latin typeface="Times New Roman"/>
                        <a:cs typeface="Times New Roman"/>
                      </a:endParaRPr>
                    </a:p>
                  </a:txBody>
                  <a:tcPr marL="0" marR="0" marB="0" marT="0"/>
                </a:tc>
                <a:tc>
                  <a:txBody>
                    <a:bodyPr/>
                    <a:lstStyle/>
                    <a:p>
                      <a:pPr>
                        <a:lnSpc>
                          <a:spcPct val="100000"/>
                        </a:lnSpc>
                      </a:pPr>
                      <a:endParaRPr sz="1600">
                        <a:latin typeface="Times New Roman"/>
                        <a:cs typeface="Times New Roman"/>
                      </a:endParaRPr>
                    </a:p>
                  </a:txBody>
                  <a:tcPr marL="0" marR="0" marB="0" marT="0"/>
                </a:tc>
                <a:tc>
                  <a:txBody>
                    <a:bodyPr/>
                    <a:lstStyle/>
                    <a:p>
                      <a:pPr>
                        <a:lnSpc>
                          <a:spcPct val="100000"/>
                        </a:lnSpc>
                      </a:pPr>
                      <a:endParaRPr sz="1600">
                        <a:latin typeface="Times New Roman"/>
                        <a:cs typeface="Times New Roman"/>
                      </a:endParaRPr>
                    </a:p>
                  </a:txBody>
                  <a:tcPr marL="0" marR="0" marB="0" marT="0"/>
                </a:tc>
              </a:tr>
              <a:tr h="287377">
                <a:tc>
                  <a:txBody>
                    <a:bodyPr/>
                    <a:lstStyle/>
                    <a:p>
                      <a:pPr algn="ctr" marR="36830">
                        <a:lnSpc>
                          <a:spcPts val="2060"/>
                        </a:lnSpc>
                      </a:pPr>
                      <a:r>
                        <a:rPr dirty="0" sz="2000" spc="-5" b="1">
                          <a:latin typeface="Courier New"/>
                          <a:cs typeface="Courier New"/>
                        </a:rPr>
                        <a:t>Two</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Eaglets</a:t>
                      </a:r>
                      <a:r>
                        <a:rPr dirty="0" sz="2000" spc="-70" b="1">
                          <a:latin typeface="Courier New"/>
                          <a:cs typeface="Courier New"/>
                        </a:rPr>
                        <a:t> </a:t>
                      </a:r>
                      <a:r>
                        <a:rPr dirty="0" sz="2000" spc="-5" b="1">
                          <a:latin typeface="Courier New"/>
                          <a:cs typeface="Courier New"/>
                        </a:rPr>
                        <a:t>Alone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in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Nest</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4910709" y="5507990"/>
            <a:ext cx="172910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the eaglets</a:t>
            </a:r>
            <a:r>
              <a:rPr dirty="0" sz="1400" spc="-105" b="1">
                <a:latin typeface="Courier New"/>
                <a:cs typeface="Courier New"/>
              </a:rPr>
              <a:t> </a:t>
            </a:r>
            <a:r>
              <a:rPr dirty="0" sz="1400" spc="-5" b="1">
                <a:latin typeface="Courier New"/>
                <a:cs typeface="Courier New"/>
              </a:rPr>
              <a:t>are</a:t>
            </a:r>
            <a:endParaRPr sz="1400">
              <a:latin typeface="Courier New"/>
              <a:cs typeface="Courier New"/>
            </a:endParaRPr>
          </a:p>
        </p:txBody>
      </p:sp>
      <p:sp>
        <p:nvSpPr>
          <p:cNvPr id="5" name="object 5"/>
          <p:cNvSpPr txBox="1"/>
          <p:nvPr/>
        </p:nvSpPr>
        <p:spPr>
          <a:xfrm>
            <a:off x="1131569" y="5507990"/>
            <a:ext cx="3646170"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About five weeks after hatching,  starting to stretch their</a:t>
            </a:r>
            <a:r>
              <a:rPr dirty="0" sz="1400" spc="-60" b="1">
                <a:latin typeface="Courier New"/>
                <a:cs typeface="Courier New"/>
              </a:rPr>
              <a:t> </a:t>
            </a:r>
            <a:r>
              <a:rPr dirty="0" sz="1400" spc="-5" b="1">
                <a:latin typeface="Courier New"/>
                <a:cs typeface="Courier New"/>
              </a:rPr>
              <a:t>wings.</a:t>
            </a:r>
            <a:endParaRPr sz="1400">
              <a:latin typeface="Courier New"/>
              <a:cs typeface="Courier New"/>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5544185" cy="575310"/>
        </p:xfrm>
        <a:graphic>
          <a:graphicData uri="http://schemas.openxmlformats.org/drawingml/2006/table">
            <a:tbl>
              <a:tblPr firstRow="1" bandRow="1">
                <a:tableStyleId>{2D5ABB26-0587-4C30-8999-92F81FD0307C}</a:tableStyleId>
              </a:tblPr>
              <a:tblGrid>
                <a:gridCol w="565150"/>
                <a:gridCol w="1676400"/>
                <a:gridCol w="1759585"/>
                <a:gridCol w="957580"/>
                <a:gridCol w="586739"/>
              </a:tblGrid>
              <a:tr h="287377">
                <a:tc>
                  <a:txBody>
                    <a:bodyPr/>
                    <a:lstStyle/>
                    <a:p>
                      <a:pPr algn="ctr" marR="36195">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marL="118745">
                        <a:lnSpc>
                          <a:spcPts val="2065"/>
                        </a:lnSpc>
                      </a:pPr>
                      <a:r>
                        <a:rPr dirty="0" sz="2000" spc="-5" b="1">
                          <a:latin typeface="Courier New"/>
                          <a:cs typeface="Courier New"/>
                        </a:rPr>
                        <a:t>24,</a:t>
                      </a:r>
                      <a:r>
                        <a:rPr dirty="0" sz="2000" spc="280"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a:txBody>
                    <a:bodyPr/>
                    <a:lstStyle/>
                    <a:p>
                      <a:pPr marL="247015">
                        <a:lnSpc>
                          <a:spcPts val="2065"/>
                        </a:lnSpc>
                      </a:pPr>
                      <a:r>
                        <a:rPr dirty="0" sz="2000" spc="-5" b="1">
                          <a:latin typeface="Courier New"/>
                          <a:cs typeface="Courier New"/>
                        </a:rPr>
                        <a:t>One</a:t>
                      </a:r>
                      <a:r>
                        <a:rPr dirty="0" sz="2000" spc="270" b="1">
                          <a:latin typeface="Courier New"/>
                          <a:cs typeface="Courier New"/>
                        </a:rPr>
                        <a:t> </a:t>
                      </a:r>
                      <a:r>
                        <a:rPr dirty="0" sz="2000" spc="-5" b="1">
                          <a:latin typeface="Courier New"/>
                          <a:cs typeface="Courier New"/>
                        </a:rPr>
                        <a:t>Adult</a:t>
                      </a:r>
                      <a:endParaRPr sz="2000">
                        <a:latin typeface="Courier New"/>
                        <a:cs typeface="Courier New"/>
                      </a:endParaRPr>
                    </a:p>
                  </a:txBody>
                  <a:tcPr marL="0" marR="0" marB="0" marT="0"/>
                </a:tc>
                <a:tc>
                  <a:txBody>
                    <a:bodyPr/>
                    <a:lstStyle/>
                    <a:p>
                      <a:pPr marL="97155">
                        <a:lnSpc>
                          <a:spcPts val="2065"/>
                        </a:lnSpc>
                      </a:pPr>
                      <a:r>
                        <a:rPr dirty="0" sz="2000" spc="-5" b="1">
                          <a:latin typeface="Courier New"/>
                          <a:cs typeface="Courier New"/>
                        </a:rPr>
                        <a:t>Eagle</a:t>
                      </a:r>
                      <a:endParaRPr sz="2000">
                        <a:latin typeface="Courier New"/>
                        <a:cs typeface="Courier New"/>
                      </a:endParaRPr>
                    </a:p>
                  </a:txBody>
                  <a:tcPr marL="0" marR="0" marB="0" marT="0"/>
                </a:tc>
                <a:tc>
                  <a:txBody>
                    <a:bodyPr/>
                    <a:lstStyle/>
                    <a:p>
                      <a:pPr marL="97155">
                        <a:lnSpc>
                          <a:spcPts val="2065"/>
                        </a:lnSpc>
                      </a:pPr>
                      <a:r>
                        <a:rPr dirty="0" sz="2000" spc="-5" b="1">
                          <a:latin typeface="Courier New"/>
                          <a:cs typeface="Courier New"/>
                        </a:rPr>
                        <a:t>and</a:t>
                      </a:r>
                      <a:endParaRPr sz="2000">
                        <a:latin typeface="Courier New"/>
                        <a:cs typeface="Courier New"/>
                      </a:endParaRPr>
                    </a:p>
                  </a:txBody>
                  <a:tcPr marL="0" marR="0" marB="0" marT="0"/>
                </a:tc>
              </a:tr>
              <a:tr h="287377">
                <a:tc>
                  <a:txBody>
                    <a:bodyPr/>
                    <a:lstStyle/>
                    <a:p>
                      <a:pPr algn="ctr" marR="36830">
                        <a:lnSpc>
                          <a:spcPts val="2060"/>
                        </a:lnSpc>
                      </a:pPr>
                      <a:r>
                        <a:rPr dirty="0" sz="2000" spc="-5" b="1">
                          <a:latin typeface="Courier New"/>
                          <a:cs typeface="Courier New"/>
                        </a:rPr>
                        <a:t>Two</a:t>
                      </a:r>
                      <a:endParaRPr sz="2000">
                        <a:latin typeface="Courier New"/>
                        <a:cs typeface="Courier New"/>
                      </a:endParaRPr>
                    </a:p>
                  </a:txBody>
                  <a:tcPr marL="0" marR="0" marB="0" marT="0"/>
                </a:tc>
                <a:tc>
                  <a:txBody>
                    <a:bodyPr/>
                    <a:lstStyle/>
                    <a:p>
                      <a:pPr marL="75565">
                        <a:lnSpc>
                          <a:spcPts val="2060"/>
                        </a:lnSpc>
                      </a:pPr>
                      <a:r>
                        <a:rPr dirty="0" sz="2000" spc="-5" b="1">
                          <a:latin typeface="Courier New"/>
                          <a:cs typeface="Courier New"/>
                        </a:rPr>
                        <a:t>Eaglets</a:t>
                      </a:r>
                      <a:r>
                        <a:rPr dirty="0" sz="2000" spc="-70" b="1">
                          <a:latin typeface="Courier New"/>
                          <a:cs typeface="Courier New"/>
                        </a:rPr>
                        <a:t> </a:t>
                      </a:r>
                      <a:r>
                        <a:rPr dirty="0" sz="2000" spc="-5" b="1">
                          <a:latin typeface="Courier New"/>
                          <a:cs typeface="Courier New"/>
                        </a:rPr>
                        <a:t>in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r>
                        <a:rPr dirty="0" sz="2000" spc="-40" b="1">
                          <a:latin typeface="Courier New"/>
                          <a:cs typeface="Courier New"/>
                        </a:rPr>
                        <a:t> </a:t>
                      </a:r>
                      <a:r>
                        <a:rPr dirty="0" sz="2000" spc="-5" b="1">
                          <a:latin typeface="Courier New"/>
                          <a:cs typeface="Courier New"/>
                        </a:rPr>
                        <a:t>Nest.</a:t>
                      </a:r>
                      <a:endParaRPr sz="20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8625" cy="124460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One of the eagle parents (on the left) may be  delivering </a:t>
            </a:r>
            <a:r>
              <a:rPr dirty="0" sz="1400" b="1">
                <a:latin typeface="Courier New"/>
                <a:cs typeface="Courier New"/>
              </a:rPr>
              <a:t>a </a:t>
            </a:r>
            <a:r>
              <a:rPr dirty="0" sz="1400" spc="-5" b="1">
                <a:latin typeface="Courier New"/>
                <a:cs typeface="Courier New"/>
              </a:rPr>
              <a:t>supply of food to the two eaglets.  Both eaglets are facing the</a:t>
            </a:r>
            <a:r>
              <a:rPr dirty="0" sz="1400" spc="-25" b="1">
                <a:latin typeface="Courier New"/>
                <a:cs typeface="Courier New"/>
              </a:rPr>
              <a:t> </a:t>
            </a:r>
            <a:r>
              <a:rPr dirty="0" sz="1400" spc="-5" b="1">
                <a:latin typeface="Courier New"/>
                <a:cs typeface="Courier New"/>
              </a:rPr>
              <a:t>parent.</a:t>
            </a:r>
            <a:endParaRPr sz="1400">
              <a:latin typeface="Courier New"/>
              <a:cs typeface="Courier New"/>
            </a:endParaRPr>
          </a:p>
          <a:p>
            <a:pPr>
              <a:lnSpc>
                <a:spcPct val="100000"/>
              </a:lnSpc>
              <a:spcBef>
                <a:spcPts val="15"/>
              </a:spcBef>
            </a:pPr>
            <a:endParaRPr sz="1400">
              <a:latin typeface="Times New Roman"/>
              <a:cs typeface="Times New Roman"/>
            </a:endParaRPr>
          </a:p>
          <a:p>
            <a:pPr algn="just" marL="12700" marR="5080">
              <a:lnSpc>
                <a:spcPts val="1580"/>
              </a:lnSpc>
            </a:pPr>
            <a:r>
              <a:rPr dirty="0" sz="1400" spc="-5" b="1">
                <a:latin typeface="Courier New"/>
                <a:cs typeface="Courier New"/>
              </a:rPr>
              <a:t>Five weeks after hatching, the eaglets are now just  as big as the</a:t>
            </a:r>
            <a:r>
              <a:rPr dirty="0" sz="1400" spc="-15" b="1">
                <a:latin typeface="Courier New"/>
                <a:cs typeface="Courier New"/>
              </a:rPr>
              <a:t> </a:t>
            </a:r>
            <a:r>
              <a:rPr dirty="0" sz="1400" spc="-5" b="1">
                <a:latin typeface="Courier New"/>
                <a:cs typeface="Courier New"/>
              </a:rPr>
              <a:t>parents.</a:t>
            </a:r>
            <a:endParaRPr sz="1400">
              <a:latin typeface="Courier New"/>
              <a:cs typeface="Courier New"/>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3030" y="1146809"/>
            <a:ext cx="14478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Nest,</a:t>
            </a:r>
            <a:r>
              <a:rPr dirty="0" sz="2000" spc="305" b="1">
                <a:latin typeface="Courier New"/>
                <a:cs typeface="Courier New"/>
              </a:rPr>
              <a:t> </a:t>
            </a:r>
            <a:r>
              <a:rPr dirty="0" sz="2000" spc="-5" b="1">
                <a:latin typeface="Courier New"/>
                <a:cs typeface="Courier New"/>
              </a:rPr>
              <a:t>One</a:t>
            </a:r>
            <a:endParaRPr sz="2000">
              <a:latin typeface="Courier New"/>
              <a:cs typeface="Courier New"/>
            </a:endParaRPr>
          </a:p>
        </p:txBody>
      </p:sp>
      <p:sp>
        <p:nvSpPr>
          <p:cNvPr id="3" name="object 3"/>
          <p:cNvSpPr txBox="1"/>
          <p:nvPr/>
        </p:nvSpPr>
        <p:spPr>
          <a:xfrm>
            <a:off x="1131569" y="859790"/>
            <a:ext cx="3884295" cy="90551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May 27, 2019 (7:07</a:t>
            </a:r>
            <a:r>
              <a:rPr dirty="0" sz="2000" spc="-55" b="1">
                <a:latin typeface="Courier New"/>
                <a:cs typeface="Courier New"/>
              </a:rPr>
              <a:t> </a:t>
            </a:r>
            <a:r>
              <a:rPr dirty="0" sz="2000" spc="-5" b="1">
                <a:latin typeface="Courier New"/>
                <a:cs typeface="Courier New"/>
              </a:rPr>
              <a:t>PM):</a:t>
            </a:r>
            <a:endParaRPr sz="2000">
              <a:latin typeface="Courier New"/>
              <a:cs typeface="Courier New"/>
            </a:endParaRPr>
          </a:p>
          <a:p>
            <a:pPr marL="12700" marR="5080">
              <a:lnSpc>
                <a:spcPts val="2270"/>
              </a:lnSpc>
              <a:spcBef>
                <a:spcPts val="110"/>
              </a:spcBef>
            </a:pPr>
            <a:r>
              <a:rPr dirty="0" sz="2000" spc="-5" b="1">
                <a:latin typeface="Courier New"/>
                <a:cs typeface="Courier New"/>
              </a:rPr>
              <a:t>Two Eaglets Alone in the  with Its Wings</a:t>
            </a:r>
            <a:r>
              <a:rPr dirty="0" sz="2000" spc="-35" b="1">
                <a:latin typeface="Courier New"/>
                <a:cs typeface="Courier New"/>
              </a:rPr>
              <a:t> </a:t>
            </a:r>
            <a:r>
              <a:rPr dirty="0" sz="2000" spc="-5" b="1">
                <a:latin typeface="Courier New"/>
                <a:cs typeface="Courier New"/>
              </a:rPr>
              <a:t>Open</a:t>
            </a:r>
            <a:endParaRPr sz="2000">
              <a:latin typeface="Courier New"/>
              <a:cs typeface="Courier New"/>
            </a:endParaRPr>
          </a:p>
        </p:txBody>
      </p:sp>
      <p:sp>
        <p:nvSpPr>
          <p:cNvPr id="4" name="object 4"/>
          <p:cNvSpPr/>
          <p:nvPr/>
        </p:nvSpPr>
        <p:spPr>
          <a:xfrm>
            <a:off x="1143000" y="1978660"/>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795009"/>
            <a:ext cx="5507990" cy="440690"/>
          </a:xfrm>
          <a:prstGeom prst="rect">
            <a:avLst/>
          </a:prstGeom>
        </p:spPr>
        <p:txBody>
          <a:bodyPr wrap="square" lIns="0" tIns="28575" rIns="0" bIns="0" rtlCol="0" vert="horz">
            <a:spAutoFit/>
          </a:bodyPr>
          <a:lstStyle/>
          <a:p>
            <a:pPr marL="12700" marR="5080">
              <a:lnSpc>
                <a:spcPts val="1590"/>
              </a:lnSpc>
              <a:spcBef>
                <a:spcPts val="225"/>
              </a:spcBef>
            </a:pPr>
            <a:r>
              <a:rPr dirty="0" sz="1400" spc="-5" b="1">
                <a:latin typeface="Courier New"/>
                <a:cs typeface="Courier New"/>
              </a:rPr>
              <a:t>The older bolder eaglet is learning how to flap its  wings while the timid sibling</a:t>
            </a:r>
            <a:r>
              <a:rPr dirty="0" sz="1400" spc="-30" b="1">
                <a:latin typeface="Courier New"/>
                <a:cs typeface="Courier New"/>
              </a:rPr>
              <a:t> </a:t>
            </a:r>
            <a:r>
              <a:rPr dirty="0" sz="1400" spc="-5" b="1">
                <a:latin typeface="Courier New"/>
                <a:cs typeface="Courier New"/>
              </a:rPr>
              <a:t>watches.</a:t>
            </a:r>
            <a:endParaRPr sz="1400">
              <a:latin typeface="Courier New"/>
              <a:cs typeface="Courier New"/>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5544185" cy="575310"/>
        </p:xfrm>
        <a:graphic>
          <a:graphicData uri="http://schemas.openxmlformats.org/drawingml/2006/table">
            <a:tbl>
              <a:tblPr firstRow="1" bandRow="1">
                <a:tableStyleId>{2D5ABB26-0587-4C30-8999-92F81FD0307C}</a:tableStyleId>
              </a:tblPr>
              <a:tblGrid>
                <a:gridCol w="3002915"/>
                <a:gridCol w="899160"/>
                <a:gridCol w="749300"/>
                <a:gridCol w="890904"/>
              </a:tblGrid>
              <a:tr h="287377">
                <a:tc>
                  <a:txBody>
                    <a:bodyPr/>
                    <a:lstStyle/>
                    <a:p>
                      <a:pPr marL="31750">
                        <a:lnSpc>
                          <a:spcPts val="2065"/>
                        </a:lnSpc>
                      </a:pPr>
                      <a:r>
                        <a:rPr dirty="0" sz="2000" spc="-5" b="1">
                          <a:latin typeface="Courier New"/>
                          <a:cs typeface="Courier New"/>
                        </a:rPr>
                        <a:t>May 27, 2019</a:t>
                      </a:r>
                      <a:r>
                        <a:rPr dirty="0" sz="2000" spc="940" b="1">
                          <a:latin typeface="Courier New"/>
                          <a:cs typeface="Courier New"/>
                        </a:rPr>
                        <a:t> </a:t>
                      </a:r>
                      <a:r>
                        <a:rPr dirty="0" sz="2000" spc="-5" b="1">
                          <a:latin typeface="Courier New"/>
                          <a:cs typeface="Courier New"/>
                        </a:rPr>
                        <a:t>(7:09</a:t>
                      </a:r>
                      <a:endParaRPr sz="2000">
                        <a:latin typeface="Courier New"/>
                        <a:cs typeface="Courier New"/>
                      </a:endParaRPr>
                    </a:p>
                  </a:txBody>
                  <a:tcPr marL="0" marR="0" marB="0" marT="0"/>
                </a:tc>
                <a:tc>
                  <a:txBody>
                    <a:bodyPr/>
                    <a:lstStyle/>
                    <a:p>
                      <a:pPr marL="94615">
                        <a:lnSpc>
                          <a:spcPts val="2065"/>
                        </a:lnSpc>
                      </a:pPr>
                      <a:r>
                        <a:rPr dirty="0" sz="2000" spc="-5" b="1">
                          <a:latin typeface="Courier New"/>
                          <a:cs typeface="Courier New"/>
                        </a:rPr>
                        <a:t>PM):</a:t>
                      </a:r>
                      <a:endParaRPr sz="2000">
                        <a:latin typeface="Courier New"/>
                        <a:cs typeface="Courier New"/>
                      </a:endParaRPr>
                    </a:p>
                  </a:txBody>
                  <a:tcPr marL="0" marR="0" marB="0" marT="0"/>
                </a:tc>
                <a:tc>
                  <a:txBody>
                    <a:bodyPr/>
                    <a:lstStyle/>
                    <a:p>
                      <a:pPr marL="194945">
                        <a:lnSpc>
                          <a:spcPts val="2065"/>
                        </a:lnSpc>
                      </a:pPr>
                      <a:r>
                        <a:rPr dirty="0" sz="2000" spc="-5" b="1">
                          <a:latin typeface="Courier New"/>
                          <a:cs typeface="Courier New"/>
                        </a:rPr>
                        <a:t>Two</a:t>
                      </a:r>
                      <a:endParaRPr sz="2000">
                        <a:latin typeface="Courier New"/>
                        <a:cs typeface="Courier New"/>
                      </a:endParaRPr>
                    </a:p>
                  </a:txBody>
                  <a:tcPr marL="0" marR="0" marB="0" marT="0"/>
                </a:tc>
                <a:tc>
                  <a:txBody>
                    <a:bodyPr/>
                    <a:lstStyle/>
                    <a:p>
                      <a:pPr marL="97155">
                        <a:lnSpc>
                          <a:spcPts val="2065"/>
                        </a:lnSpc>
                      </a:pPr>
                      <a:r>
                        <a:rPr dirty="0" sz="2000" spc="-5" b="1">
                          <a:latin typeface="Courier New"/>
                          <a:cs typeface="Courier New"/>
                        </a:rPr>
                        <a:t>Adult</a:t>
                      </a:r>
                      <a:endParaRPr sz="2000">
                        <a:latin typeface="Courier New"/>
                        <a:cs typeface="Courier New"/>
                      </a:endParaRPr>
                    </a:p>
                  </a:txBody>
                  <a:tcPr marL="0" marR="0" marB="0" marT="0"/>
                </a:tc>
              </a:tr>
              <a:tr h="287377">
                <a:tc>
                  <a:txBody>
                    <a:bodyPr/>
                    <a:lstStyle/>
                    <a:p>
                      <a:pPr marL="31750">
                        <a:lnSpc>
                          <a:spcPts val="2060"/>
                        </a:lnSpc>
                      </a:pPr>
                      <a:r>
                        <a:rPr dirty="0" sz="2000" spc="-5" b="1">
                          <a:latin typeface="Courier New"/>
                          <a:cs typeface="Courier New"/>
                        </a:rPr>
                        <a:t>Eagles Perched on</a:t>
                      </a:r>
                      <a:r>
                        <a:rPr dirty="0" sz="2000" spc="-80" b="1">
                          <a:latin typeface="Courier New"/>
                          <a:cs typeface="Courier New"/>
                        </a:rPr>
                        <a:t> </a:t>
                      </a:r>
                      <a:r>
                        <a:rPr dirty="0" sz="2000" b="1">
                          <a:latin typeface="Courier New"/>
                          <a:cs typeface="Courier New"/>
                        </a:rPr>
                        <a:t>a</a:t>
                      </a:r>
                      <a:endParaRPr sz="2000">
                        <a:latin typeface="Courier New"/>
                        <a:cs typeface="Courier New"/>
                      </a:endParaRPr>
                    </a:p>
                  </a:txBody>
                  <a:tcPr marL="0" marR="0" marB="0" marT="0"/>
                </a:tc>
                <a:tc>
                  <a:txBody>
                    <a:bodyPr/>
                    <a:lstStyle/>
                    <a:p>
                      <a:pPr marL="75565">
                        <a:lnSpc>
                          <a:spcPts val="2060"/>
                        </a:lnSpc>
                      </a:pPr>
                      <a:r>
                        <a:rPr dirty="0" sz="2000" spc="-5" b="1">
                          <a:latin typeface="Courier New"/>
                          <a:cs typeface="Courier New"/>
                        </a:rPr>
                        <a:t>Tree</a:t>
                      </a:r>
                      <a:endParaRPr sz="2000">
                        <a:latin typeface="Courier New"/>
                        <a:cs typeface="Courier New"/>
                      </a:endParaRPr>
                    </a:p>
                  </a:txBody>
                  <a:tcPr marL="0" marR="0" marB="0" marT="0"/>
                </a:tc>
                <a:tc>
                  <a:txBody>
                    <a:bodyPr/>
                    <a:lstStyle/>
                    <a:p>
                      <a:pPr>
                        <a:lnSpc>
                          <a:spcPct val="100000"/>
                        </a:lnSpc>
                      </a:pPr>
                      <a:endParaRPr sz="1500">
                        <a:latin typeface="Times New Roman"/>
                        <a:cs typeface="Times New Roman"/>
                      </a:endParaRPr>
                    </a:p>
                  </a:txBody>
                  <a:tcPr marL="0" marR="0" marB="0" marT="0"/>
                </a:tc>
                <a:tc>
                  <a:txBody>
                    <a:bodyPr/>
                    <a:lstStyle/>
                    <a:p>
                      <a:pPr>
                        <a:lnSpc>
                          <a:spcPct val="100000"/>
                        </a:lnSpc>
                      </a:pPr>
                      <a:endParaRPr sz="1500">
                        <a:latin typeface="Times New Roman"/>
                        <a:cs typeface="Times New Roman"/>
                      </a:endParaRPr>
                    </a:p>
                  </a:txBody>
                  <a:tcPr marL="0" marR="0" marB="0" marT="0"/>
                </a:tc>
              </a:tr>
            </a:tbl>
          </a:graphicData>
        </a:graphic>
      </p:graphicFrame>
      <p:sp>
        <p:nvSpPr>
          <p:cNvPr id="3" name="object 3"/>
          <p:cNvSpPr/>
          <p:nvPr/>
        </p:nvSpPr>
        <p:spPr>
          <a:xfrm>
            <a:off x="1143000" y="1865629"/>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683250"/>
            <a:ext cx="550926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The two adult eagle parents are meeting each other  about 100 feet from the nest. Both have their  shoulders hunched, and the one on the right appears  to be passing </a:t>
            </a:r>
            <a:r>
              <a:rPr dirty="0" sz="1400" b="1">
                <a:latin typeface="Courier New"/>
                <a:cs typeface="Courier New"/>
              </a:rPr>
              <a:t>a </a:t>
            </a:r>
            <a:r>
              <a:rPr dirty="0" sz="1400" spc="-5" b="1">
                <a:latin typeface="Courier New"/>
                <a:cs typeface="Courier New"/>
              </a:rPr>
              <a:t>small piece of food to its partner  on the</a:t>
            </a:r>
            <a:r>
              <a:rPr dirty="0" sz="1400" spc="-10" b="1">
                <a:latin typeface="Courier New"/>
                <a:cs typeface="Courier New"/>
              </a:rPr>
              <a:t> </a:t>
            </a:r>
            <a:r>
              <a:rPr dirty="0" sz="1400" spc="-5" b="1">
                <a:latin typeface="Courier New"/>
                <a:cs typeface="Courier New"/>
              </a:rPr>
              <a:t>left</a:t>
            </a:r>
            <a:endParaRPr sz="1400">
              <a:latin typeface="Courier New"/>
              <a:cs typeface="Courier New"/>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330700" cy="575310"/>
        </p:xfrm>
        <a:graphic>
          <a:graphicData uri="http://schemas.openxmlformats.org/drawingml/2006/table">
            <a:tbl>
              <a:tblPr firstRow="1" bandRow="1">
                <a:tableStyleId>{2D5ABB26-0587-4C30-8999-92F81FD0307C}</a:tableStyleId>
              </a:tblPr>
              <a:tblGrid>
                <a:gridCol w="565150"/>
                <a:gridCol w="1981200"/>
                <a:gridCol w="457200"/>
                <a:gridCol w="609600"/>
                <a:gridCol w="717550"/>
              </a:tblGrid>
              <a:tr h="287377">
                <a:tc>
                  <a:txBody>
                    <a:bodyPr/>
                    <a:lstStyle/>
                    <a:p>
                      <a:pPr algn="ctr" marR="36830">
                        <a:lnSpc>
                          <a:spcPts val="2065"/>
                        </a:lnSpc>
                      </a:pPr>
                      <a:r>
                        <a:rPr dirty="0" sz="2000" spc="-5" b="1">
                          <a:latin typeface="Courier New"/>
                          <a:cs typeface="Courier New"/>
                        </a:rPr>
                        <a:t>May</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28,</a:t>
                      </a:r>
                      <a:r>
                        <a:rPr dirty="0" sz="2000" spc="-30"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gridSpan="3">
                  <a:txBody>
                    <a:bodyPr/>
                    <a:lstStyle/>
                    <a:p>
                      <a:pPr>
                        <a:lnSpc>
                          <a:spcPct val="100000"/>
                        </a:lnSpc>
                      </a:pPr>
                      <a:endParaRPr sz="1500">
                        <a:latin typeface="Times New Roman"/>
                        <a:cs typeface="Times New Roman"/>
                      </a:endParaRPr>
                    </a:p>
                  </a:txBody>
                  <a:tcPr marL="0" marR="0" marB="0" marT="0"/>
                </a:tc>
                <a:tc hMerge="1">
                  <a:txBody>
                    <a:bodyPr/>
                    <a:lstStyle/>
                    <a:p>
                      <a:pPr/>
                    </a:p>
                  </a:txBody>
                  <a:tcPr marL="0" marR="0" marB="0" marT="0"/>
                </a:tc>
                <a:tc hMerge="1">
                  <a:txBody>
                    <a:bodyPr/>
                    <a:lstStyle/>
                    <a:p>
                      <a:pPr/>
                    </a:p>
                  </a:txBody>
                  <a:tcPr marL="0" marR="0" marB="0" marT="0"/>
                </a:tc>
              </a:tr>
              <a:tr h="287377">
                <a:tc>
                  <a:txBody>
                    <a:bodyPr/>
                    <a:lstStyle/>
                    <a:p>
                      <a:pPr algn="ctr" marR="36830">
                        <a:lnSpc>
                          <a:spcPts val="2060"/>
                        </a:lnSpc>
                      </a:pPr>
                      <a:r>
                        <a:rPr dirty="0" sz="2000" spc="-5" b="1">
                          <a:latin typeface="Courier New"/>
                          <a:cs typeface="Courier New"/>
                        </a:rPr>
                        <a:t>One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Eaglet</a:t>
                      </a:r>
                      <a:r>
                        <a:rPr dirty="0" sz="2000" spc="-70" b="1">
                          <a:latin typeface="Courier New"/>
                          <a:cs typeface="Courier New"/>
                        </a:rPr>
                        <a:t> </a:t>
                      </a:r>
                      <a:r>
                        <a:rPr dirty="0" sz="2000" spc="-5" b="1">
                          <a:latin typeface="Courier New"/>
                          <a:cs typeface="Courier New"/>
                        </a:rPr>
                        <a:t>Alone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in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Nest</a:t>
                      </a:r>
                      <a:endParaRPr sz="2000">
                        <a:latin typeface="Courier New"/>
                        <a:cs typeface="Courier New"/>
                      </a:endParaRPr>
                    </a:p>
                  </a:txBody>
                  <a:tcPr marL="0" marR="0" marB="0" marT="0"/>
                </a:tc>
              </a:tr>
            </a:tbl>
          </a:graphicData>
        </a:graphic>
      </p:graphicFrame>
      <p:sp>
        <p:nvSpPr>
          <p:cNvPr id="3" name="object 3"/>
          <p:cNvSpPr/>
          <p:nvPr/>
        </p:nvSpPr>
        <p:spPr>
          <a:xfrm>
            <a:off x="1143000" y="1776729"/>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680709"/>
            <a:ext cx="2708910" cy="238760"/>
          </a:xfrm>
          <a:prstGeom prst="rect">
            <a:avLst/>
          </a:prstGeom>
        </p:spPr>
        <p:txBody>
          <a:bodyPr wrap="square" lIns="0" tIns="12700" rIns="0" bIns="0" rtlCol="0" vert="horz">
            <a:spAutoFit/>
          </a:bodyPr>
          <a:lstStyle/>
          <a:p>
            <a:pPr marL="12700">
              <a:lnSpc>
                <a:spcPct val="100000"/>
              </a:lnSpc>
              <a:spcBef>
                <a:spcPts val="100"/>
              </a:spcBef>
              <a:tabLst>
                <a:tab pos="603885" algn="l"/>
                <a:tab pos="1193800" algn="l"/>
                <a:tab pos="1571625" algn="l"/>
                <a:tab pos="2055495" algn="l"/>
              </a:tabLst>
            </a:pPr>
            <a:r>
              <a:rPr dirty="0" sz="1400" spc="-5" b="1">
                <a:latin typeface="Courier New"/>
                <a:cs typeface="Courier New"/>
              </a:rPr>
              <a:t>Thi</a:t>
            </a:r>
            <a:r>
              <a:rPr dirty="0" sz="1400" b="1">
                <a:latin typeface="Courier New"/>
                <a:cs typeface="Courier New"/>
              </a:rPr>
              <a:t>s	</a:t>
            </a:r>
            <a:r>
              <a:rPr dirty="0" sz="1400" spc="-5" b="1">
                <a:latin typeface="Courier New"/>
                <a:cs typeface="Courier New"/>
              </a:rPr>
              <a:t>mus</a:t>
            </a:r>
            <a:r>
              <a:rPr dirty="0" sz="1400" b="1">
                <a:latin typeface="Courier New"/>
                <a:cs typeface="Courier New"/>
              </a:rPr>
              <a:t>t	</a:t>
            </a:r>
            <a:r>
              <a:rPr dirty="0" sz="1400" spc="-5" b="1">
                <a:latin typeface="Courier New"/>
                <a:cs typeface="Courier New"/>
              </a:rPr>
              <a:t>b</a:t>
            </a:r>
            <a:r>
              <a:rPr dirty="0" sz="1400" b="1">
                <a:latin typeface="Courier New"/>
                <a:cs typeface="Courier New"/>
              </a:rPr>
              <a:t>e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braver</a:t>
            </a:r>
            <a:endParaRPr sz="1400">
              <a:latin typeface="Courier New"/>
              <a:cs typeface="Courier New"/>
            </a:endParaRPr>
          </a:p>
        </p:txBody>
      </p:sp>
      <p:sp>
        <p:nvSpPr>
          <p:cNvPr id="5" name="object 5"/>
          <p:cNvSpPr txBox="1"/>
          <p:nvPr/>
        </p:nvSpPr>
        <p:spPr>
          <a:xfrm>
            <a:off x="3979214" y="5680709"/>
            <a:ext cx="77216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eaglet.</a:t>
            </a:r>
            <a:endParaRPr sz="1400">
              <a:latin typeface="Courier New"/>
              <a:cs typeface="Courier New"/>
            </a:endParaRPr>
          </a:p>
        </p:txBody>
      </p:sp>
      <p:sp>
        <p:nvSpPr>
          <p:cNvPr id="6" name="object 6"/>
          <p:cNvSpPr txBox="1"/>
          <p:nvPr/>
        </p:nvSpPr>
        <p:spPr>
          <a:xfrm>
            <a:off x="1131569" y="5881370"/>
            <a:ext cx="3759835" cy="238760"/>
          </a:xfrm>
          <a:prstGeom prst="rect">
            <a:avLst/>
          </a:prstGeom>
        </p:spPr>
        <p:txBody>
          <a:bodyPr wrap="square" lIns="0" tIns="12700" rIns="0" bIns="0" rtlCol="0" vert="horz">
            <a:spAutoFit/>
          </a:bodyPr>
          <a:lstStyle/>
          <a:p>
            <a:pPr marL="12700">
              <a:lnSpc>
                <a:spcPct val="100000"/>
              </a:lnSpc>
              <a:spcBef>
                <a:spcPts val="100"/>
              </a:spcBef>
              <a:tabLst>
                <a:tab pos="716915" algn="l"/>
                <a:tab pos="1313815" algn="l"/>
                <a:tab pos="1591310" algn="l"/>
                <a:tab pos="2614930" algn="l"/>
                <a:tab pos="3426460" algn="l"/>
              </a:tabLst>
            </a:pPr>
            <a:r>
              <a:rPr dirty="0" sz="1400" spc="-5" b="1">
                <a:latin typeface="Courier New"/>
                <a:cs typeface="Courier New"/>
              </a:rPr>
              <a:t>blac</a:t>
            </a:r>
            <a:r>
              <a:rPr dirty="0" sz="1400" b="1">
                <a:latin typeface="Courier New"/>
                <a:cs typeface="Courier New"/>
              </a:rPr>
              <a:t>k	</a:t>
            </a:r>
            <a:r>
              <a:rPr dirty="0" sz="1400" spc="-5" b="1">
                <a:latin typeface="Courier New"/>
                <a:cs typeface="Courier New"/>
              </a:rPr>
              <a:t>lik</a:t>
            </a:r>
            <a:r>
              <a:rPr dirty="0" sz="1400" b="1">
                <a:latin typeface="Courier New"/>
                <a:cs typeface="Courier New"/>
              </a:rPr>
              <a:t>e	a	</a:t>
            </a:r>
            <a:r>
              <a:rPr dirty="0" sz="1400" spc="-5" b="1">
                <a:latin typeface="Courier New"/>
                <a:cs typeface="Courier New"/>
              </a:rPr>
              <a:t>juvenil</a:t>
            </a:r>
            <a:r>
              <a:rPr dirty="0" sz="1400" b="1">
                <a:latin typeface="Courier New"/>
                <a:cs typeface="Courier New"/>
              </a:rPr>
              <a:t>e	</a:t>
            </a:r>
            <a:r>
              <a:rPr dirty="0" sz="1400" spc="-5" b="1">
                <a:latin typeface="Courier New"/>
                <a:cs typeface="Courier New"/>
              </a:rPr>
              <a:t>eagle</a:t>
            </a:r>
            <a:r>
              <a:rPr dirty="0" sz="1400" b="1">
                <a:latin typeface="Courier New"/>
                <a:cs typeface="Courier New"/>
              </a:rPr>
              <a:t>,	</a:t>
            </a:r>
            <a:r>
              <a:rPr dirty="0" sz="1400" spc="-5" b="1">
                <a:latin typeface="Courier New"/>
                <a:cs typeface="Courier New"/>
              </a:rPr>
              <a:t>and</a:t>
            </a:r>
            <a:endParaRPr sz="1400">
              <a:latin typeface="Courier New"/>
              <a:cs typeface="Courier New"/>
            </a:endParaRPr>
          </a:p>
        </p:txBody>
      </p:sp>
      <p:sp>
        <p:nvSpPr>
          <p:cNvPr id="7" name="object 7"/>
          <p:cNvSpPr txBox="1"/>
          <p:nvPr/>
        </p:nvSpPr>
        <p:spPr>
          <a:xfrm>
            <a:off x="5035524" y="5680709"/>
            <a:ext cx="1604645" cy="439420"/>
          </a:xfrm>
          <a:prstGeom prst="rect">
            <a:avLst/>
          </a:prstGeom>
        </p:spPr>
        <p:txBody>
          <a:bodyPr wrap="square" lIns="0" tIns="29845" rIns="0" bIns="0" rtlCol="0" vert="horz">
            <a:spAutoFit/>
          </a:bodyPr>
          <a:lstStyle/>
          <a:p>
            <a:pPr marL="12700" marR="5080" indent="18415">
              <a:lnSpc>
                <a:spcPts val="1580"/>
              </a:lnSpc>
              <a:spcBef>
                <a:spcPts val="235"/>
              </a:spcBef>
              <a:tabLst>
                <a:tab pos="396875" algn="l"/>
                <a:tab pos="780415" algn="l"/>
                <a:tab pos="1269365" algn="l"/>
                <a:tab pos="1377950" algn="l"/>
              </a:tabLst>
            </a:pPr>
            <a:r>
              <a:rPr dirty="0" sz="1400" spc="-5" b="1">
                <a:latin typeface="Courier New"/>
                <a:cs typeface="Courier New"/>
              </a:rPr>
              <a:t>I</a:t>
            </a:r>
            <a:r>
              <a:rPr dirty="0" sz="1400" b="1">
                <a:latin typeface="Courier New"/>
                <a:cs typeface="Courier New"/>
              </a:rPr>
              <a:t>t	</a:t>
            </a:r>
            <a:r>
              <a:rPr dirty="0" sz="1400" spc="-760" b="1">
                <a:latin typeface="Courier New"/>
                <a:cs typeface="Courier New"/>
              </a:rPr>
              <a:t> </a:t>
            </a:r>
            <a:r>
              <a:rPr dirty="0" sz="1400" spc="-5" b="1">
                <a:latin typeface="Courier New"/>
                <a:cs typeface="Courier New"/>
              </a:rPr>
              <a:t>i</a:t>
            </a:r>
            <a:r>
              <a:rPr dirty="0" sz="1400" b="1">
                <a:latin typeface="Courier New"/>
                <a:cs typeface="Courier New"/>
              </a:rPr>
              <a:t>s	</a:t>
            </a:r>
            <a:r>
              <a:rPr dirty="0" sz="1400" spc="-800" b="1">
                <a:latin typeface="Courier New"/>
                <a:cs typeface="Courier New"/>
              </a:rPr>
              <a:t> </a:t>
            </a:r>
            <a:r>
              <a:rPr dirty="0" sz="1400" spc="-5" b="1">
                <a:latin typeface="Courier New"/>
                <a:cs typeface="Courier New"/>
              </a:rPr>
              <a:t>no</a:t>
            </a:r>
            <a:r>
              <a:rPr dirty="0" sz="1400" b="1">
                <a:latin typeface="Courier New"/>
                <a:cs typeface="Courier New"/>
              </a:rPr>
              <a:t>w	</a:t>
            </a:r>
            <a:r>
              <a:rPr dirty="0" sz="1400" spc="-5" b="1">
                <a:latin typeface="Courier New"/>
                <a:cs typeface="Courier New"/>
              </a:rPr>
              <a:t>all  i</a:t>
            </a:r>
            <a:r>
              <a:rPr dirty="0" sz="1400" b="1">
                <a:latin typeface="Courier New"/>
                <a:cs typeface="Courier New"/>
              </a:rPr>
              <a:t>t	</a:t>
            </a:r>
            <a:r>
              <a:rPr dirty="0" sz="1400" spc="-5" b="1">
                <a:latin typeface="Courier New"/>
                <a:cs typeface="Courier New"/>
              </a:rPr>
              <a:t>i</a:t>
            </a:r>
            <a:r>
              <a:rPr dirty="0" sz="1400" b="1">
                <a:latin typeface="Courier New"/>
                <a:cs typeface="Courier New"/>
              </a:rPr>
              <a:t>s	</a:t>
            </a:r>
            <a:r>
              <a:rPr dirty="0" sz="1400" spc="-5" b="1">
                <a:latin typeface="Courier New"/>
                <a:cs typeface="Courier New"/>
              </a:rPr>
              <a:t>jus</a:t>
            </a:r>
            <a:r>
              <a:rPr dirty="0" sz="1400" b="1">
                <a:latin typeface="Courier New"/>
                <a:cs typeface="Courier New"/>
              </a:rPr>
              <a:t>t		</a:t>
            </a:r>
            <a:r>
              <a:rPr dirty="0" sz="1400" spc="-5" b="1">
                <a:latin typeface="Courier New"/>
                <a:cs typeface="Courier New"/>
              </a:rPr>
              <a:t>as</a:t>
            </a:r>
            <a:endParaRPr sz="1400">
              <a:latin typeface="Courier New"/>
              <a:cs typeface="Courier New"/>
            </a:endParaRPr>
          </a:p>
        </p:txBody>
      </p:sp>
      <p:sp>
        <p:nvSpPr>
          <p:cNvPr id="8" name="object 8"/>
          <p:cNvSpPr txBox="1"/>
          <p:nvPr/>
        </p:nvSpPr>
        <p:spPr>
          <a:xfrm>
            <a:off x="1131569" y="6083300"/>
            <a:ext cx="5506720" cy="439420"/>
          </a:xfrm>
          <a:prstGeom prst="rect">
            <a:avLst/>
          </a:prstGeom>
        </p:spPr>
        <p:txBody>
          <a:bodyPr wrap="square" lIns="0" tIns="29845" rIns="0" bIns="0" rtlCol="0" vert="horz">
            <a:spAutoFit/>
          </a:bodyPr>
          <a:lstStyle/>
          <a:p>
            <a:pPr marL="12700" marR="5080">
              <a:lnSpc>
                <a:spcPts val="1580"/>
              </a:lnSpc>
              <a:spcBef>
                <a:spcPts val="235"/>
              </a:spcBef>
              <a:tabLst>
                <a:tab pos="2486660" algn="l"/>
              </a:tabLst>
            </a:pPr>
            <a:r>
              <a:rPr dirty="0" sz="1400" spc="-5" b="1">
                <a:latin typeface="Courier New"/>
                <a:cs typeface="Courier New"/>
              </a:rPr>
              <a:t>large as</a:t>
            </a:r>
            <a:r>
              <a:rPr dirty="0" sz="1400" spc="75" b="1">
                <a:latin typeface="Courier New"/>
                <a:cs typeface="Courier New"/>
              </a:rPr>
              <a:t> </a:t>
            </a:r>
            <a:r>
              <a:rPr dirty="0" sz="1400" spc="-5" b="1">
                <a:latin typeface="Courier New"/>
                <a:cs typeface="Courier New"/>
              </a:rPr>
              <a:t>its</a:t>
            </a:r>
            <a:r>
              <a:rPr dirty="0" sz="1400" spc="40" b="1">
                <a:latin typeface="Courier New"/>
                <a:cs typeface="Courier New"/>
              </a:rPr>
              <a:t> </a:t>
            </a:r>
            <a:r>
              <a:rPr dirty="0" sz="1400" spc="-5" b="1">
                <a:latin typeface="Courier New"/>
                <a:cs typeface="Courier New"/>
              </a:rPr>
              <a:t>parents.	Its sibling must be lower in  the nest, or hidden behind this</a:t>
            </a:r>
            <a:r>
              <a:rPr dirty="0" sz="1400" spc="-30" b="1">
                <a:latin typeface="Courier New"/>
                <a:cs typeface="Courier New"/>
              </a:rPr>
              <a:t> </a:t>
            </a:r>
            <a:r>
              <a:rPr dirty="0" sz="1400" spc="-5" b="1">
                <a:latin typeface="Courier New"/>
                <a:cs typeface="Courier New"/>
              </a:rPr>
              <a:t>eaglet.</a:t>
            </a:r>
            <a:endParaRPr sz="1400">
              <a:latin typeface="Courier New"/>
              <a:cs typeface="Courier New"/>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35306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May 29,</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Four Eagles in the</a:t>
            </a:r>
            <a:r>
              <a:rPr dirty="0" sz="2000" spc="-85"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895" cy="2654300"/>
          </a:xfrm>
          <a:prstGeom prst="rect">
            <a:avLst/>
          </a:prstGeom>
        </p:spPr>
        <p:txBody>
          <a:bodyPr wrap="square" lIns="0" tIns="24765" rIns="0" bIns="0" rtlCol="0" vert="horz">
            <a:spAutoFit/>
          </a:bodyPr>
          <a:lstStyle/>
          <a:p>
            <a:pPr algn="just" marL="12700" marR="5715">
              <a:lnSpc>
                <a:spcPct val="94300"/>
              </a:lnSpc>
              <a:spcBef>
                <a:spcPts val="195"/>
              </a:spcBef>
            </a:pPr>
            <a:r>
              <a:rPr dirty="0" sz="1400" spc="-5" b="1">
                <a:latin typeface="Courier New"/>
                <a:cs typeface="Courier New"/>
              </a:rPr>
              <a:t>The eagles' nest is getting crowded, with two adult  eagles (the parents) and two all black juvenile  eaglets (the</a:t>
            </a:r>
            <a:r>
              <a:rPr dirty="0" sz="1400" spc="-15" b="1">
                <a:latin typeface="Courier New"/>
                <a:cs typeface="Courier New"/>
              </a:rPr>
              <a:t> </a:t>
            </a:r>
            <a:r>
              <a:rPr dirty="0" sz="1400" spc="-5" b="1">
                <a:latin typeface="Courier New"/>
                <a:cs typeface="Courier New"/>
              </a:rPr>
              <a:t>children).</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080">
              <a:lnSpc>
                <a:spcPct val="94300"/>
              </a:lnSpc>
              <a:spcBef>
                <a:spcPts val="5"/>
              </a:spcBef>
            </a:pPr>
            <a:r>
              <a:rPr dirty="0" sz="1400" spc="-5" b="1">
                <a:latin typeface="Courier New"/>
                <a:cs typeface="Courier New"/>
              </a:rPr>
              <a:t>We can see the white tail of one of the adult  eagles facing away from the camera, and the white  head of the other adult eagle on the far side of  the nest, bent over with its head down. The two  black juvenile eaglets are located between their  parents.</a:t>
            </a:r>
            <a:endParaRPr sz="1400">
              <a:latin typeface="Courier New"/>
              <a:cs typeface="Courier New"/>
            </a:endParaRPr>
          </a:p>
          <a:p>
            <a:pPr>
              <a:lnSpc>
                <a:spcPct val="100000"/>
              </a:lnSpc>
              <a:spcBef>
                <a:spcPts val="5"/>
              </a:spcBef>
            </a:pPr>
            <a:endParaRPr sz="1400">
              <a:latin typeface="Times New Roman"/>
              <a:cs typeface="Times New Roman"/>
            </a:endParaRPr>
          </a:p>
          <a:p>
            <a:pPr algn="just" marL="12700" marR="8255">
              <a:lnSpc>
                <a:spcPts val="1590"/>
              </a:lnSpc>
            </a:pPr>
            <a:r>
              <a:rPr dirty="0" sz="1400" spc="-5" b="1">
                <a:latin typeface="Courier New"/>
                <a:cs typeface="Courier New"/>
              </a:rPr>
              <a:t>The adults must have come to the nest to bring some  food for the</a:t>
            </a:r>
            <a:r>
              <a:rPr dirty="0" sz="1400" spc="-15" b="1">
                <a:latin typeface="Courier New"/>
                <a:cs typeface="Courier New"/>
              </a:rPr>
              <a:t> </a:t>
            </a:r>
            <a:r>
              <a:rPr dirty="0" sz="1400" spc="-5" b="1">
                <a:latin typeface="Courier New"/>
                <a:cs typeface="Courier New"/>
              </a:rPr>
              <a:t>eaglets.</a:t>
            </a:r>
            <a:endParaRPr sz="1400">
              <a:latin typeface="Courier New"/>
              <a:cs typeface="Courier New"/>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15240">
              <a:lnSpc>
                <a:spcPct val="100000"/>
              </a:lnSpc>
              <a:spcBef>
                <a:spcPts val="100"/>
              </a:spcBef>
            </a:pPr>
            <a:r>
              <a:rPr dirty="0" spc="-5"/>
              <a:t>How to Make an</a:t>
            </a:r>
            <a:r>
              <a:rPr dirty="0" spc="-85"/>
              <a:t> </a:t>
            </a:r>
            <a:r>
              <a:rPr dirty="0" spc="-5"/>
              <a:t>Eagle</a:t>
            </a:r>
          </a:p>
        </p:txBody>
      </p:sp>
      <p:sp>
        <p:nvSpPr>
          <p:cNvPr id="3" name="object 3"/>
          <p:cNvSpPr txBox="1"/>
          <p:nvPr/>
        </p:nvSpPr>
        <p:spPr>
          <a:xfrm>
            <a:off x="2045970" y="1414780"/>
            <a:ext cx="3683000" cy="499109"/>
          </a:xfrm>
          <a:prstGeom prst="rect">
            <a:avLst/>
          </a:prstGeom>
        </p:spPr>
        <p:txBody>
          <a:bodyPr wrap="square" lIns="0" tIns="31750" rIns="0" bIns="0" rtlCol="0" vert="horz">
            <a:spAutoFit/>
          </a:bodyPr>
          <a:lstStyle/>
          <a:p>
            <a:pPr marL="1109980" marR="5080" indent="-1097280">
              <a:lnSpc>
                <a:spcPts val="1810"/>
              </a:lnSpc>
              <a:spcBef>
                <a:spcPts val="250"/>
              </a:spcBef>
            </a:pPr>
            <a:r>
              <a:rPr dirty="0" sz="1600" spc="-5" b="1">
                <a:latin typeface="Courier New"/>
                <a:cs typeface="Courier New"/>
              </a:rPr>
              <a:t>Mohansic Lake </a:t>
            </a:r>
            <a:r>
              <a:rPr dirty="0" sz="1600" b="1">
                <a:latin typeface="Courier New"/>
                <a:cs typeface="Courier New"/>
              </a:rPr>
              <a:t>- </a:t>
            </a:r>
            <a:r>
              <a:rPr dirty="0" sz="1600" spc="-5" b="1">
                <a:latin typeface="Courier New"/>
                <a:cs typeface="Courier New"/>
              </a:rPr>
              <a:t>FDR State Park  Yorktown,</a:t>
            </a:r>
            <a:r>
              <a:rPr dirty="0" sz="1600" spc="-15" b="1">
                <a:latin typeface="Courier New"/>
                <a:cs typeface="Courier New"/>
              </a:rPr>
              <a:t> </a:t>
            </a:r>
            <a:r>
              <a:rPr dirty="0" sz="1600" spc="-5" b="1">
                <a:latin typeface="Courier New"/>
                <a:cs typeface="Courier New"/>
              </a:rPr>
              <a:t>NY</a:t>
            </a:r>
            <a:endParaRPr sz="1600">
              <a:latin typeface="Courier New"/>
              <a:cs typeface="Courier New"/>
            </a:endParaRPr>
          </a:p>
        </p:txBody>
      </p:sp>
      <p:sp>
        <p:nvSpPr>
          <p:cNvPr id="4" name="object 4"/>
          <p:cNvSpPr txBox="1"/>
          <p:nvPr/>
        </p:nvSpPr>
        <p:spPr>
          <a:xfrm>
            <a:off x="1131569" y="2542540"/>
            <a:ext cx="4963160" cy="124206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Courier New"/>
                <a:cs typeface="Courier New"/>
              </a:rPr>
              <a:t>June </a:t>
            </a:r>
            <a:r>
              <a:rPr dirty="0" sz="1800" b="1">
                <a:latin typeface="Courier New"/>
                <a:cs typeface="Courier New"/>
              </a:rPr>
              <a:t>1 </a:t>
            </a:r>
            <a:r>
              <a:rPr dirty="0" sz="1800" spc="-5" b="1">
                <a:latin typeface="Courier New"/>
                <a:cs typeface="Courier New"/>
              </a:rPr>
              <a:t>to August 1,</a:t>
            </a:r>
            <a:r>
              <a:rPr dirty="0" sz="1800" spc="-35" b="1">
                <a:latin typeface="Courier New"/>
                <a:cs typeface="Courier New"/>
              </a:rPr>
              <a:t> </a:t>
            </a:r>
            <a:r>
              <a:rPr dirty="0" sz="1800" spc="-5" b="1">
                <a:latin typeface="Courier New"/>
                <a:cs typeface="Courier New"/>
              </a:rPr>
              <a:t>2019:</a:t>
            </a:r>
            <a:endParaRPr sz="1800">
              <a:latin typeface="Courier New"/>
              <a:cs typeface="Courier New"/>
            </a:endParaRPr>
          </a:p>
          <a:p>
            <a:pPr>
              <a:lnSpc>
                <a:spcPct val="100000"/>
              </a:lnSpc>
              <a:spcBef>
                <a:spcPts val="30"/>
              </a:spcBef>
            </a:pPr>
            <a:endParaRPr sz="1750">
              <a:latin typeface="Times New Roman"/>
              <a:cs typeface="Times New Roman"/>
            </a:endParaRPr>
          </a:p>
          <a:p>
            <a:pPr marL="1750060" marR="5080" indent="-1188720">
              <a:lnSpc>
                <a:spcPts val="2720"/>
              </a:lnSpc>
            </a:pPr>
            <a:r>
              <a:rPr dirty="0" sz="2400" spc="-5" b="1">
                <a:latin typeface="Courier New"/>
                <a:cs typeface="Courier New"/>
              </a:rPr>
              <a:t>The Eaglets Learn to Fly  (23</a:t>
            </a:r>
            <a:r>
              <a:rPr dirty="0" sz="2400" spc="-20" b="1">
                <a:latin typeface="Courier New"/>
                <a:cs typeface="Courier New"/>
              </a:rPr>
              <a:t> </a:t>
            </a:r>
            <a:r>
              <a:rPr dirty="0" sz="2400" spc="-5" b="1">
                <a:latin typeface="Courier New"/>
                <a:cs typeface="Courier New"/>
              </a:rPr>
              <a:t>photos)</a:t>
            </a:r>
            <a:endParaRPr sz="2400">
              <a:latin typeface="Courier New"/>
              <a:cs typeface="Courier New"/>
            </a:endParaRPr>
          </a:p>
        </p:txBody>
      </p:sp>
      <p:sp>
        <p:nvSpPr>
          <p:cNvPr id="5" name="object 5"/>
          <p:cNvSpPr/>
          <p:nvPr/>
        </p:nvSpPr>
        <p:spPr>
          <a:xfrm>
            <a:off x="1145539" y="2152650"/>
            <a:ext cx="0" cy="153670"/>
          </a:xfrm>
          <a:custGeom>
            <a:avLst/>
            <a:gdLst/>
            <a:ahLst/>
            <a:cxnLst/>
            <a:rect l="l" t="t" r="r" b="b"/>
            <a:pathLst>
              <a:path w="0" h="153669">
                <a:moveTo>
                  <a:pt x="0" y="0"/>
                </a:moveTo>
                <a:lnTo>
                  <a:pt x="0" y="153670"/>
                </a:lnTo>
              </a:path>
            </a:pathLst>
          </a:custGeom>
          <a:ln w="5080">
            <a:solidFill>
              <a:srgbClr val="000000"/>
            </a:solidFill>
          </a:ln>
        </p:spPr>
        <p:txBody>
          <a:bodyPr wrap="square" lIns="0" tIns="0" rIns="0" bIns="0" rtlCol="0"/>
          <a:lstStyle/>
          <a:p/>
        </p:txBody>
      </p:sp>
      <p:sp>
        <p:nvSpPr>
          <p:cNvPr id="6" name="object 6"/>
          <p:cNvSpPr/>
          <p:nvPr/>
        </p:nvSpPr>
        <p:spPr>
          <a:xfrm>
            <a:off x="6626859" y="2152650"/>
            <a:ext cx="0" cy="153670"/>
          </a:xfrm>
          <a:custGeom>
            <a:avLst/>
            <a:gdLst/>
            <a:ahLst/>
            <a:cxnLst/>
            <a:rect l="l" t="t" r="r" b="b"/>
            <a:pathLst>
              <a:path w="0" h="153669">
                <a:moveTo>
                  <a:pt x="0" y="0"/>
                </a:moveTo>
                <a:lnTo>
                  <a:pt x="0" y="153670"/>
                </a:lnTo>
              </a:path>
            </a:pathLst>
          </a:custGeom>
          <a:ln w="5079">
            <a:solidFill>
              <a:srgbClr val="000000"/>
            </a:solidFill>
          </a:ln>
        </p:spPr>
        <p:txBody>
          <a:bodyPr wrap="square" lIns="0" tIns="0" rIns="0" bIns="0" rtlCol="0"/>
          <a:lstStyle/>
          <a:p/>
        </p:txBody>
      </p:sp>
      <p:sp>
        <p:nvSpPr>
          <p:cNvPr id="7" name="object 7"/>
          <p:cNvSpPr/>
          <p:nvPr/>
        </p:nvSpPr>
        <p:spPr>
          <a:xfrm>
            <a:off x="1143000" y="215518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
        <p:nvSpPr>
          <p:cNvPr id="8" name="object 8"/>
          <p:cNvSpPr/>
          <p:nvPr/>
        </p:nvSpPr>
        <p:spPr>
          <a:xfrm>
            <a:off x="1143000" y="2303779"/>
            <a:ext cx="5486400" cy="0"/>
          </a:xfrm>
          <a:custGeom>
            <a:avLst/>
            <a:gdLst/>
            <a:ahLst/>
            <a:cxnLst/>
            <a:rect l="l" t="t" r="r" b="b"/>
            <a:pathLst>
              <a:path w="5486400" h="0">
                <a:moveTo>
                  <a:pt x="0" y="0"/>
                </a:moveTo>
                <a:lnTo>
                  <a:pt x="5486400" y="0"/>
                </a:lnTo>
              </a:path>
            </a:pathLst>
          </a:custGeom>
          <a:ln w="5079">
            <a:solidFill>
              <a:srgbClr val="000000"/>
            </a:solidFill>
          </a:ln>
        </p:spPr>
        <p:txBody>
          <a:bodyPr wrap="square" lIns="0" tIns="0" rIns="0" bIns="0" rtlCol="0"/>
          <a:lstStyl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901565"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 2019 (7:01</a:t>
            </a:r>
            <a:r>
              <a:rPr dirty="0" sz="2000" spc="-3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Two Adult Eagles, One Taking</a:t>
            </a:r>
            <a:r>
              <a:rPr dirty="0" sz="2000" spc="-80" b="1">
                <a:latin typeface="Courier New"/>
                <a:cs typeface="Courier New"/>
              </a:rPr>
              <a:t> </a:t>
            </a:r>
            <a:r>
              <a:rPr dirty="0" sz="2000" spc="-5" b="1">
                <a:latin typeface="Courier New"/>
                <a:cs typeface="Courier New"/>
              </a:rPr>
              <a:t>Off</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252085" cy="1043940"/>
          </a:xfrm>
          <a:prstGeom prst="rect">
            <a:avLst/>
          </a:prstGeom>
        </p:spPr>
        <p:txBody>
          <a:bodyPr wrap="square" lIns="0" tIns="24765" rIns="0" bIns="0" rtlCol="0" vert="horz">
            <a:spAutoFit/>
          </a:bodyPr>
          <a:lstStyle/>
          <a:p>
            <a:pPr marL="12700" marR="5080">
              <a:lnSpc>
                <a:spcPct val="94300"/>
              </a:lnSpc>
              <a:spcBef>
                <a:spcPts val="195"/>
              </a:spcBef>
              <a:tabLst>
                <a:tab pos="2679065" algn="l"/>
                <a:tab pos="4812030" algn="l"/>
              </a:tabLst>
            </a:pPr>
            <a:r>
              <a:rPr dirty="0" sz="1400" spc="-5" b="1">
                <a:latin typeface="Courier New"/>
                <a:cs typeface="Courier New"/>
              </a:rPr>
              <a:t>One of the adult eagles has just taken off from </a:t>
            </a:r>
            <a:r>
              <a:rPr dirty="0" sz="1400" b="1">
                <a:latin typeface="Courier New"/>
                <a:cs typeface="Courier New"/>
              </a:rPr>
              <a:t>a  </a:t>
            </a:r>
            <a:r>
              <a:rPr dirty="0" sz="1400" spc="-5" b="1">
                <a:latin typeface="Courier New"/>
                <a:cs typeface="Courier New"/>
              </a:rPr>
              <a:t>perch near</a:t>
            </a:r>
            <a:r>
              <a:rPr dirty="0" sz="1400" spc="5" b="1">
                <a:latin typeface="Courier New"/>
                <a:cs typeface="Courier New"/>
              </a:rPr>
              <a:t> </a:t>
            </a:r>
            <a:r>
              <a:rPr dirty="0" sz="1400" spc="-5" b="1">
                <a:latin typeface="Courier New"/>
                <a:cs typeface="Courier New"/>
              </a:rPr>
              <a:t>its</a:t>
            </a:r>
            <a:r>
              <a:rPr dirty="0" sz="1400" b="1">
                <a:latin typeface="Courier New"/>
                <a:cs typeface="Courier New"/>
              </a:rPr>
              <a:t> </a:t>
            </a:r>
            <a:r>
              <a:rPr dirty="0" sz="1400" spc="-5" b="1">
                <a:latin typeface="Courier New"/>
                <a:cs typeface="Courier New"/>
              </a:rPr>
              <a:t>partner.	The "landing gear" point  to the back and the wings are</a:t>
            </a:r>
            <a:r>
              <a:rPr dirty="0" sz="1400" spc="30" b="1">
                <a:latin typeface="Courier New"/>
                <a:cs typeface="Courier New"/>
              </a:rPr>
              <a:t> </a:t>
            </a:r>
            <a:r>
              <a:rPr dirty="0" sz="1400" spc="-5" b="1">
                <a:latin typeface="Courier New"/>
                <a:cs typeface="Courier New"/>
              </a:rPr>
              <a:t>pushing</a:t>
            </a:r>
            <a:r>
              <a:rPr dirty="0" sz="1400" b="1">
                <a:latin typeface="Courier New"/>
                <a:cs typeface="Courier New"/>
              </a:rPr>
              <a:t> </a:t>
            </a:r>
            <a:r>
              <a:rPr dirty="0" sz="1400" spc="-5" b="1">
                <a:latin typeface="Courier New"/>
                <a:cs typeface="Courier New"/>
              </a:rPr>
              <a:t>hard.	The  stripes on its head may be the result of sunlight  passing through some feathers on </a:t>
            </a:r>
            <a:r>
              <a:rPr dirty="0" sz="1400" b="1">
                <a:latin typeface="Courier New"/>
                <a:cs typeface="Courier New"/>
              </a:rPr>
              <a:t>a</a:t>
            </a:r>
            <a:r>
              <a:rPr dirty="0" sz="1400" spc="-35" b="1">
                <a:latin typeface="Courier New"/>
                <a:cs typeface="Courier New"/>
              </a:rPr>
              <a:t> </a:t>
            </a:r>
            <a:r>
              <a:rPr dirty="0" sz="1400" spc="-5" b="1">
                <a:latin typeface="Courier New"/>
                <a:cs typeface="Courier New"/>
              </a:rPr>
              <a:t>wing.</a:t>
            </a:r>
            <a:endParaRPr sz="1400">
              <a:latin typeface="Courier New"/>
              <a:cs typeface="Courier New"/>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38354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 2019 (7:01</a:t>
            </a:r>
            <a:r>
              <a:rPr dirty="0" sz="2000" spc="-6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Adult Eagle About to</a:t>
            </a:r>
            <a:r>
              <a:rPr dirty="0" sz="2000" spc="-85" b="1">
                <a:latin typeface="Courier New"/>
                <a:cs typeface="Courier New"/>
              </a:rPr>
              <a:t> </a:t>
            </a:r>
            <a:r>
              <a:rPr dirty="0" sz="2000" spc="-5" b="1">
                <a:latin typeface="Courier New"/>
                <a:cs typeface="Courier New"/>
              </a:rPr>
              <a:t>Land</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4040504"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The</a:t>
            </a:r>
            <a:r>
              <a:rPr dirty="0" sz="1400" spc="305" b="1">
                <a:latin typeface="Courier New"/>
                <a:cs typeface="Courier New"/>
              </a:rPr>
              <a:t> </a:t>
            </a:r>
            <a:r>
              <a:rPr dirty="0" sz="1400" spc="-5" b="1">
                <a:latin typeface="Courier New"/>
                <a:cs typeface="Courier New"/>
              </a:rPr>
              <a:t>adult</a:t>
            </a:r>
            <a:r>
              <a:rPr dirty="0" sz="1400" spc="305" b="1">
                <a:latin typeface="Courier New"/>
                <a:cs typeface="Courier New"/>
              </a:rPr>
              <a:t> </a:t>
            </a:r>
            <a:r>
              <a:rPr dirty="0" sz="1400" spc="-5" b="1">
                <a:latin typeface="Courier New"/>
                <a:cs typeface="Courier New"/>
              </a:rPr>
              <a:t>eagle</a:t>
            </a:r>
            <a:r>
              <a:rPr dirty="0" sz="1400" spc="305" b="1">
                <a:latin typeface="Courier New"/>
                <a:cs typeface="Courier New"/>
              </a:rPr>
              <a:t> </a:t>
            </a:r>
            <a:r>
              <a:rPr dirty="0" sz="1400" spc="-5" b="1">
                <a:latin typeface="Courier New"/>
                <a:cs typeface="Courier New"/>
              </a:rPr>
              <a:t>is</a:t>
            </a:r>
            <a:r>
              <a:rPr dirty="0" sz="1400" spc="305" b="1">
                <a:latin typeface="Courier New"/>
                <a:cs typeface="Courier New"/>
              </a:rPr>
              <a:t> </a:t>
            </a:r>
            <a:r>
              <a:rPr dirty="0" sz="1400" spc="-5" b="1">
                <a:latin typeface="Courier New"/>
                <a:cs typeface="Courier New"/>
              </a:rPr>
              <a:t>about</a:t>
            </a:r>
            <a:r>
              <a:rPr dirty="0" sz="1400" spc="305" b="1">
                <a:latin typeface="Courier New"/>
                <a:cs typeface="Courier New"/>
              </a:rPr>
              <a:t> </a:t>
            </a:r>
            <a:r>
              <a:rPr dirty="0" sz="1400" spc="-5" b="1">
                <a:latin typeface="Courier New"/>
                <a:cs typeface="Courier New"/>
              </a:rPr>
              <a:t>to</a:t>
            </a:r>
            <a:r>
              <a:rPr dirty="0" sz="1400" spc="310" b="1">
                <a:latin typeface="Courier New"/>
                <a:cs typeface="Courier New"/>
              </a:rPr>
              <a:t> </a:t>
            </a:r>
            <a:r>
              <a:rPr dirty="0" sz="1400" spc="-5" b="1">
                <a:latin typeface="Courier New"/>
                <a:cs typeface="Courier New"/>
              </a:rPr>
              <a:t>land</a:t>
            </a:r>
            <a:r>
              <a:rPr dirty="0" sz="1400" spc="305" b="1">
                <a:latin typeface="Courier New"/>
                <a:cs typeface="Courier New"/>
              </a:rPr>
              <a:t> </a:t>
            </a:r>
            <a:r>
              <a:rPr dirty="0" sz="1400" spc="-5" b="1">
                <a:latin typeface="Courier New"/>
                <a:cs typeface="Courier New"/>
              </a:rPr>
              <a:t>on</a:t>
            </a:r>
            <a:endParaRPr sz="1400">
              <a:latin typeface="Courier New"/>
              <a:cs typeface="Courier New"/>
            </a:endParaRPr>
          </a:p>
        </p:txBody>
      </p:sp>
      <p:sp>
        <p:nvSpPr>
          <p:cNvPr id="5" name="object 5"/>
          <p:cNvSpPr txBox="1"/>
          <p:nvPr/>
        </p:nvSpPr>
        <p:spPr>
          <a:xfrm>
            <a:off x="5293512" y="5507990"/>
            <a:ext cx="1346200" cy="238760"/>
          </a:xfrm>
          <a:prstGeom prst="rect">
            <a:avLst/>
          </a:prstGeom>
        </p:spPr>
        <p:txBody>
          <a:bodyPr wrap="square" lIns="0" tIns="12700" rIns="0" bIns="0" rtlCol="0" vert="horz">
            <a:spAutoFit/>
          </a:bodyPr>
          <a:lstStyle/>
          <a:p>
            <a:pPr marL="12700">
              <a:lnSpc>
                <a:spcPct val="100000"/>
              </a:lnSpc>
              <a:spcBef>
                <a:spcPts val="100"/>
              </a:spcBef>
            </a:pPr>
            <a:r>
              <a:rPr dirty="0" sz="1400" b="1">
                <a:latin typeface="Courier New"/>
                <a:cs typeface="Courier New"/>
              </a:rPr>
              <a:t>a</a:t>
            </a:r>
            <a:r>
              <a:rPr dirty="0" sz="1400" spc="225" b="1">
                <a:latin typeface="Courier New"/>
                <a:cs typeface="Courier New"/>
              </a:rPr>
              <a:t> </a:t>
            </a:r>
            <a:r>
              <a:rPr dirty="0" sz="1400" spc="-5" b="1">
                <a:latin typeface="Courier New"/>
                <a:cs typeface="Courier New"/>
              </a:rPr>
              <a:t>horizontal</a:t>
            </a:r>
            <a:endParaRPr sz="1400">
              <a:latin typeface="Courier New"/>
              <a:cs typeface="Courier New"/>
            </a:endParaRPr>
          </a:p>
        </p:txBody>
      </p:sp>
      <p:sp>
        <p:nvSpPr>
          <p:cNvPr id="6" name="object 6"/>
          <p:cNvSpPr txBox="1"/>
          <p:nvPr/>
        </p:nvSpPr>
        <p:spPr>
          <a:xfrm>
            <a:off x="1131569" y="5708650"/>
            <a:ext cx="550926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branch directly below its current location. Its  "landing gear" point vertically downward and the  wings and tail appear to be applying the</a:t>
            </a:r>
            <a:r>
              <a:rPr dirty="0" sz="1400" spc="-50" b="1">
                <a:latin typeface="Courier New"/>
                <a:cs typeface="Courier New"/>
              </a:rPr>
              <a:t> </a:t>
            </a:r>
            <a:r>
              <a:rPr dirty="0" sz="1400" spc="-5" b="1">
                <a:latin typeface="Courier New"/>
                <a:cs typeface="Courier New"/>
              </a:rPr>
              <a:t>brakes.</a:t>
            </a:r>
            <a:endParaRPr sz="1400">
              <a:latin typeface="Courier New"/>
              <a:cs typeface="Courier New"/>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3030" y="1146809"/>
            <a:ext cx="14478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Nest,</a:t>
            </a:r>
            <a:r>
              <a:rPr dirty="0" sz="2000" spc="305" b="1">
                <a:latin typeface="Courier New"/>
                <a:cs typeface="Courier New"/>
              </a:rPr>
              <a:t> </a:t>
            </a:r>
            <a:r>
              <a:rPr dirty="0" sz="2000" spc="-5" b="1">
                <a:latin typeface="Courier New"/>
                <a:cs typeface="Courier New"/>
              </a:rPr>
              <a:t>One</a:t>
            </a:r>
            <a:endParaRPr sz="2000">
              <a:latin typeface="Courier New"/>
              <a:cs typeface="Courier New"/>
            </a:endParaRPr>
          </a:p>
        </p:txBody>
      </p:sp>
      <p:sp>
        <p:nvSpPr>
          <p:cNvPr id="3" name="object 3"/>
          <p:cNvSpPr txBox="1"/>
          <p:nvPr/>
        </p:nvSpPr>
        <p:spPr>
          <a:xfrm>
            <a:off x="1131569" y="859790"/>
            <a:ext cx="3884295" cy="90551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 2019 (7:02</a:t>
            </a:r>
            <a:r>
              <a:rPr dirty="0" sz="2000" spc="-55" b="1">
                <a:latin typeface="Courier New"/>
                <a:cs typeface="Courier New"/>
              </a:rPr>
              <a:t> </a:t>
            </a:r>
            <a:r>
              <a:rPr dirty="0" sz="2000" spc="-5" b="1">
                <a:latin typeface="Courier New"/>
                <a:cs typeface="Courier New"/>
              </a:rPr>
              <a:t>PM):</a:t>
            </a:r>
            <a:endParaRPr sz="2000">
              <a:latin typeface="Courier New"/>
              <a:cs typeface="Courier New"/>
            </a:endParaRPr>
          </a:p>
          <a:p>
            <a:pPr marL="12700" marR="5080">
              <a:lnSpc>
                <a:spcPts val="2270"/>
              </a:lnSpc>
              <a:spcBef>
                <a:spcPts val="110"/>
              </a:spcBef>
            </a:pPr>
            <a:r>
              <a:rPr dirty="0" sz="2000" spc="-5" b="1">
                <a:latin typeface="Courier New"/>
                <a:cs typeface="Courier New"/>
              </a:rPr>
              <a:t>Two Eaglets Alone in the  with Wings</a:t>
            </a:r>
            <a:r>
              <a:rPr dirty="0" sz="2000" spc="-20" b="1">
                <a:latin typeface="Courier New"/>
                <a:cs typeface="Courier New"/>
              </a:rPr>
              <a:t> </a:t>
            </a:r>
            <a:r>
              <a:rPr dirty="0" sz="2000" spc="-5" b="1">
                <a:latin typeface="Courier New"/>
                <a:cs typeface="Courier New"/>
              </a:rPr>
              <a:t>Open</a:t>
            </a:r>
            <a:endParaRPr sz="2000">
              <a:latin typeface="Courier New"/>
              <a:cs typeface="Courier New"/>
            </a:endParaRPr>
          </a:p>
        </p:txBody>
      </p:sp>
      <p:sp>
        <p:nvSpPr>
          <p:cNvPr id="4" name="object 4"/>
          <p:cNvSpPr/>
          <p:nvPr/>
        </p:nvSpPr>
        <p:spPr>
          <a:xfrm>
            <a:off x="1143000" y="1978660"/>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1569" y="5795009"/>
            <a:ext cx="5466080" cy="843280"/>
          </a:xfrm>
          <a:prstGeom prst="rect">
            <a:avLst/>
          </a:prstGeom>
        </p:spPr>
        <p:txBody>
          <a:bodyPr wrap="square" lIns="0" tIns="24765" rIns="0" bIns="0" rtlCol="0" vert="horz">
            <a:spAutoFit/>
          </a:bodyPr>
          <a:lstStyle/>
          <a:p>
            <a:pPr marL="12700" marR="5080">
              <a:lnSpc>
                <a:spcPct val="94400"/>
              </a:lnSpc>
              <a:spcBef>
                <a:spcPts val="195"/>
              </a:spcBef>
              <a:tabLst>
                <a:tab pos="1185545" algn="l"/>
              </a:tabLst>
            </a:pPr>
            <a:r>
              <a:rPr dirty="0" sz="1400" spc="-5" b="1">
                <a:latin typeface="Courier New"/>
                <a:cs typeface="Courier New"/>
              </a:rPr>
              <a:t>The bold eaglet is practicing the use of its wings,  spreading its wings slowly, but not really  flapping.	The timid eaglet is in </a:t>
            </a:r>
            <a:r>
              <a:rPr dirty="0" sz="1400" b="1">
                <a:latin typeface="Courier New"/>
                <a:cs typeface="Courier New"/>
              </a:rPr>
              <a:t>a </a:t>
            </a:r>
            <a:r>
              <a:rPr dirty="0" sz="1400" spc="-5" b="1">
                <a:latin typeface="Courier New"/>
                <a:cs typeface="Courier New"/>
              </a:rPr>
              <a:t>horizontal  orientation next to the bold</a:t>
            </a:r>
            <a:r>
              <a:rPr dirty="0" sz="1400" spc="-25" b="1">
                <a:latin typeface="Courier New"/>
                <a:cs typeface="Courier New"/>
              </a:rPr>
              <a:t> </a:t>
            </a:r>
            <a:r>
              <a:rPr dirty="0" sz="1400" spc="-5" b="1">
                <a:latin typeface="Courier New"/>
                <a:cs typeface="Courier New"/>
              </a:rPr>
              <a:t>eagle</a:t>
            </a:r>
            <a:r>
              <a:rPr dirty="0" sz="1200" spc="-5" b="1">
                <a:latin typeface="Courier New"/>
                <a:cs typeface="Courier New"/>
              </a:rPr>
              <a:t>.</a:t>
            </a:r>
            <a:endParaRPr sz="1200">
              <a:latin typeface="Courier New"/>
              <a:cs typeface="Courier New"/>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36830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a:t>
            </a:r>
            <a:r>
              <a:rPr dirty="0" sz="2000" b="1">
                <a:latin typeface="Courier New"/>
                <a:cs typeface="Courier New"/>
              </a:rPr>
              <a:t>2, </a:t>
            </a:r>
            <a:r>
              <a:rPr dirty="0" sz="2000" spc="-5" b="1">
                <a:latin typeface="Courier New"/>
                <a:cs typeface="Courier New"/>
              </a:rPr>
              <a:t>2019 (6:24</a:t>
            </a:r>
            <a:r>
              <a:rPr dirty="0" sz="2000" spc="-8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Eaglet with Wings</a:t>
            </a:r>
            <a:r>
              <a:rPr dirty="0" sz="2000" spc="-90" b="1">
                <a:latin typeface="Courier New"/>
                <a:cs typeface="Courier New"/>
              </a:rPr>
              <a:t> </a:t>
            </a:r>
            <a:r>
              <a:rPr dirty="0" sz="2000" spc="-5" b="1">
                <a:latin typeface="Courier New"/>
                <a:cs typeface="Courier New"/>
              </a:rPr>
              <a:t>Spread</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252085" cy="641350"/>
          </a:xfrm>
          <a:prstGeom prst="rect">
            <a:avLst/>
          </a:prstGeom>
        </p:spPr>
        <p:txBody>
          <a:bodyPr wrap="square" lIns="0" tIns="24765" rIns="0" bIns="0" rtlCol="0" vert="horz">
            <a:spAutoFit/>
          </a:bodyPr>
          <a:lstStyle/>
          <a:p>
            <a:pPr marL="12700" marR="5080">
              <a:lnSpc>
                <a:spcPct val="94300"/>
              </a:lnSpc>
              <a:spcBef>
                <a:spcPts val="195"/>
              </a:spcBef>
              <a:tabLst>
                <a:tab pos="2252345" algn="l"/>
              </a:tabLst>
            </a:pPr>
            <a:r>
              <a:rPr dirty="0" sz="1400" spc="-5" b="1">
                <a:latin typeface="Courier New"/>
                <a:cs typeface="Courier New"/>
              </a:rPr>
              <a:t>The bold eaglet is stretching its wings with its  back to</a:t>
            </a:r>
            <a:r>
              <a:rPr dirty="0" sz="1400" spc="5" b="1">
                <a:latin typeface="Courier New"/>
                <a:cs typeface="Courier New"/>
              </a:rPr>
              <a:t> </a:t>
            </a:r>
            <a:r>
              <a:rPr dirty="0" sz="1400" spc="-5" b="1">
                <a:latin typeface="Courier New"/>
                <a:cs typeface="Courier New"/>
              </a:rPr>
              <a:t>the</a:t>
            </a:r>
            <a:r>
              <a:rPr dirty="0" sz="1400" b="1">
                <a:latin typeface="Courier New"/>
                <a:cs typeface="Courier New"/>
              </a:rPr>
              <a:t> </a:t>
            </a:r>
            <a:r>
              <a:rPr dirty="0" sz="1400" spc="-5" b="1">
                <a:latin typeface="Courier New"/>
                <a:cs typeface="Courier New"/>
              </a:rPr>
              <a:t>camera.	The timid eagle, on the left  side, is still not trying to exercise its</a:t>
            </a:r>
            <a:r>
              <a:rPr dirty="0" sz="1400" spc="-60" b="1">
                <a:latin typeface="Courier New"/>
                <a:cs typeface="Courier New"/>
              </a:rPr>
              <a:t> </a:t>
            </a:r>
            <a:r>
              <a:rPr dirty="0" sz="1400" spc="-5" b="1">
                <a:latin typeface="Courier New"/>
                <a:cs typeface="Courier New"/>
              </a:rPr>
              <a:t>wings.</a:t>
            </a:r>
            <a:endParaRPr sz="1400">
              <a:latin typeface="Courier New"/>
              <a:cs typeface="Courier New"/>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749800" cy="617220"/>
          </a:xfrm>
          <a:prstGeom prst="rect">
            <a:avLst/>
          </a:prstGeom>
        </p:spPr>
        <p:txBody>
          <a:bodyPr wrap="square" lIns="0" tIns="36830" rIns="0" bIns="0" rtlCol="0" vert="horz">
            <a:spAutoFit/>
          </a:bodyPr>
          <a:lstStyle/>
          <a:p>
            <a:pPr marL="12700" marR="5080">
              <a:lnSpc>
                <a:spcPts val="2260"/>
              </a:lnSpc>
              <a:spcBef>
                <a:spcPts val="290"/>
              </a:spcBef>
              <a:tabLst>
                <a:tab pos="3822065" algn="l"/>
              </a:tabLst>
            </a:pPr>
            <a:r>
              <a:rPr dirty="0" sz="2000" spc="-5" b="1">
                <a:latin typeface="Courier New"/>
                <a:cs typeface="Courier New"/>
              </a:rPr>
              <a:t>Jun</a:t>
            </a:r>
            <a:r>
              <a:rPr dirty="0" sz="2000" b="1">
                <a:latin typeface="Courier New"/>
                <a:cs typeface="Courier New"/>
              </a:rPr>
              <a:t>e</a:t>
            </a:r>
            <a:r>
              <a:rPr dirty="0" sz="2000" spc="-5" b="1">
                <a:latin typeface="Courier New"/>
                <a:cs typeface="Courier New"/>
              </a:rPr>
              <a:t> </a:t>
            </a:r>
            <a:r>
              <a:rPr dirty="0" sz="2000" b="1">
                <a:latin typeface="Courier New"/>
                <a:cs typeface="Courier New"/>
              </a:rPr>
              <a:t>2,</a:t>
            </a:r>
            <a:r>
              <a:rPr dirty="0" sz="2000" spc="-5" b="1">
                <a:latin typeface="Courier New"/>
                <a:cs typeface="Courier New"/>
              </a:rPr>
              <a:t> 201</a:t>
            </a:r>
            <a:r>
              <a:rPr dirty="0" sz="2000" b="1">
                <a:latin typeface="Courier New"/>
                <a:cs typeface="Courier New"/>
              </a:rPr>
              <a:t>9</a:t>
            </a:r>
            <a:r>
              <a:rPr dirty="0" sz="2000" spc="-5" b="1">
                <a:latin typeface="Courier New"/>
                <a:cs typeface="Courier New"/>
              </a:rPr>
              <a:t> (6:2</a:t>
            </a:r>
            <a:r>
              <a:rPr dirty="0" sz="2000" b="1">
                <a:latin typeface="Courier New"/>
                <a:cs typeface="Courier New"/>
              </a:rPr>
              <a:t>4</a:t>
            </a:r>
            <a:r>
              <a:rPr dirty="0" sz="2000" spc="-5" b="1">
                <a:latin typeface="Courier New"/>
                <a:cs typeface="Courier New"/>
              </a:rPr>
              <a:t> PM)</a:t>
            </a:r>
            <a:r>
              <a:rPr dirty="0" sz="2000" b="1">
                <a:latin typeface="Courier New"/>
                <a:cs typeface="Courier New"/>
              </a:rPr>
              <a:t>:	</a:t>
            </a:r>
            <a:r>
              <a:rPr dirty="0" sz="2000" spc="-5" b="1">
                <a:latin typeface="Courier New"/>
                <a:cs typeface="Courier New"/>
              </a:rPr>
              <a:t>Eaglet  with Wings Spread Wide</a:t>
            </a:r>
            <a:r>
              <a:rPr dirty="0" sz="2000" spc="-45" b="1">
                <a:latin typeface="Courier New"/>
                <a:cs typeface="Courier New"/>
              </a:rPr>
              <a:t> </a:t>
            </a:r>
            <a:r>
              <a:rPr dirty="0" sz="2000" spc="-5" b="1">
                <a:latin typeface="Courier New"/>
                <a:cs typeface="Courier New"/>
              </a:rPr>
              <a:t>Open</a:t>
            </a:r>
            <a:endParaRPr sz="2000">
              <a:latin typeface="Courier New"/>
              <a:cs typeface="Courier New"/>
            </a:endParaRPr>
          </a:p>
        </p:txBody>
      </p:sp>
      <p:sp>
        <p:nvSpPr>
          <p:cNvPr id="3" name="object 3"/>
          <p:cNvSpPr/>
          <p:nvPr/>
        </p:nvSpPr>
        <p:spPr>
          <a:xfrm>
            <a:off x="1143000" y="1663700"/>
            <a:ext cx="5486400" cy="36576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81320"/>
            <a:ext cx="5510530" cy="84328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The bold eagle is stretching its wings more than  ever. The timid eagle is either hidden behind the  body of the bold eagle, or it has retreated deep  into the</a:t>
            </a:r>
            <a:r>
              <a:rPr dirty="0" sz="1400" spc="-10"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7498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12, 2019 (4:27</a:t>
            </a:r>
            <a:r>
              <a:rPr dirty="0" sz="2000" spc="-35"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Eaglet with Two Feet in the</a:t>
            </a:r>
            <a:r>
              <a:rPr dirty="0" sz="2000" spc="-75" b="1">
                <a:latin typeface="Courier New"/>
                <a:cs typeface="Courier New"/>
              </a:rPr>
              <a:t> </a:t>
            </a:r>
            <a:r>
              <a:rPr dirty="0" sz="2000" spc="-5" b="1">
                <a:latin typeface="Courier New"/>
                <a:cs typeface="Courier New"/>
              </a:rPr>
              <a:t>Air</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The bold eaglet has managed to flap its wings hard  enough to lift its feet above the nest. Meanwhile,  the timid eaglet simply stands on the rim of the  nest and</a:t>
            </a:r>
            <a:r>
              <a:rPr dirty="0" sz="1400" spc="-10" b="1">
                <a:latin typeface="Courier New"/>
                <a:cs typeface="Courier New"/>
              </a:rPr>
              <a:t> </a:t>
            </a:r>
            <a:r>
              <a:rPr dirty="0" sz="1400" spc="-5" b="1">
                <a:latin typeface="Courier New"/>
                <a:cs typeface="Courier New"/>
              </a:rPr>
              <a:t>watches,</a:t>
            </a:r>
            <a:endParaRPr sz="1400">
              <a:latin typeface="Courier New"/>
              <a:cs typeface="Courier New"/>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206365"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12, 2019 (4:27</a:t>
            </a:r>
            <a:r>
              <a:rPr dirty="0" sz="2000" spc="-3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Eaglet with Wings Spread Wide</a:t>
            </a:r>
            <a:r>
              <a:rPr dirty="0" sz="2000" spc="-80" b="1">
                <a:latin typeface="Courier New"/>
                <a:cs typeface="Courier New"/>
              </a:rPr>
              <a:t> </a:t>
            </a:r>
            <a:r>
              <a:rPr dirty="0" sz="2000" spc="-5" b="1">
                <a:latin typeface="Courier New"/>
                <a:cs typeface="Courier New"/>
              </a:rPr>
              <a:t>Open</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5587593" y="5507990"/>
            <a:ext cx="1052830" cy="238760"/>
          </a:xfrm>
          <a:prstGeom prst="rect">
            <a:avLst/>
          </a:prstGeom>
        </p:spPr>
        <p:txBody>
          <a:bodyPr wrap="square" lIns="0" tIns="12700" rIns="0" bIns="0" rtlCol="0" vert="horz">
            <a:spAutoFit/>
          </a:bodyPr>
          <a:lstStyle/>
          <a:p>
            <a:pPr marL="12700">
              <a:lnSpc>
                <a:spcPct val="100000"/>
              </a:lnSpc>
              <a:spcBef>
                <a:spcPts val="100"/>
              </a:spcBef>
              <a:tabLst>
                <a:tab pos="506095" algn="l"/>
              </a:tabLst>
            </a:pPr>
            <a:r>
              <a:rPr dirty="0" sz="1400" spc="-5" b="1">
                <a:latin typeface="Courier New"/>
                <a:cs typeface="Courier New"/>
              </a:rPr>
              <a:t>it</a:t>
            </a:r>
            <a:r>
              <a:rPr dirty="0" sz="1400" b="1">
                <a:latin typeface="Courier New"/>
                <a:cs typeface="Courier New"/>
              </a:rPr>
              <a:t>s	</a:t>
            </a:r>
            <a:r>
              <a:rPr dirty="0" sz="1400" spc="-5" b="1">
                <a:latin typeface="Courier New"/>
                <a:cs typeface="Courier New"/>
              </a:rPr>
              <a:t>wings</a:t>
            </a:r>
            <a:endParaRPr sz="1400">
              <a:latin typeface="Courier New"/>
              <a:cs typeface="Courier New"/>
            </a:endParaRPr>
          </a:p>
        </p:txBody>
      </p:sp>
      <p:sp>
        <p:nvSpPr>
          <p:cNvPr id="5" name="object 5"/>
          <p:cNvSpPr txBox="1"/>
          <p:nvPr/>
        </p:nvSpPr>
        <p:spPr>
          <a:xfrm>
            <a:off x="1131569" y="5507990"/>
            <a:ext cx="4307840" cy="439420"/>
          </a:xfrm>
          <a:prstGeom prst="rect">
            <a:avLst/>
          </a:prstGeom>
        </p:spPr>
        <p:txBody>
          <a:bodyPr wrap="square" lIns="0" tIns="29845" rIns="0" bIns="0" rtlCol="0" vert="horz">
            <a:spAutoFit/>
          </a:bodyPr>
          <a:lstStyle/>
          <a:p>
            <a:pPr marL="12700" marR="5080">
              <a:lnSpc>
                <a:spcPts val="1580"/>
              </a:lnSpc>
              <a:spcBef>
                <a:spcPts val="235"/>
              </a:spcBef>
              <a:tabLst>
                <a:tab pos="506095" algn="l"/>
                <a:tab pos="1106805" algn="l"/>
                <a:tab pos="1920239" algn="l"/>
                <a:tab pos="3054350" algn="l"/>
                <a:tab pos="3441065" algn="l"/>
              </a:tabLst>
            </a:pPr>
            <a:r>
              <a:rPr dirty="0" sz="1400" spc="-5" b="1">
                <a:latin typeface="Courier New"/>
                <a:cs typeface="Courier New"/>
              </a:rPr>
              <a:t>Th</a:t>
            </a:r>
            <a:r>
              <a:rPr dirty="0" sz="1400" b="1">
                <a:latin typeface="Courier New"/>
                <a:cs typeface="Courier New"/>
              </a:rPr>
              <a:t>e	</a:t>
            </a:r>
            <a:r>
              <a:rPr dirty="0" sz="1400" spc="-5" b="1">
                <a:latin typeface="Courier New"/>
                <a:cs typeface="Courier New"/>
              </a:rPr>
              <a:t>bol</a:t>
            </a:r>
            <a:r>
              <a:rPr dirty="0" sz="1400" b="1">
                <a:latin typeface="Courier New"/>
                <a:cs typeface="Courier New"/>
              </a:rPr>
              <a:t>d	</a:t>
            </a:r>
            <a:r>
              <a:rPr dirty="0" sz="1400" spc="-5" b="1">
                <a:latin typeface="Courier New"/>
                <a:cs typeface="Courier New"/>
              </a:rPr>
              <a:t>eagle</a:t>
            </a:r>
            <a:r>
              <a:rPr dirty="0" sz="1400" b="1">
                <a:latin typeface="Courier New"/>
                <a:cs typeface="Courier New"/>
              </a:rPr>
              <a:t>t	</a:t>
            </a:r>
            <a:r>
              <a:rPr dirty="0" sz="1400" spc="-5" b="1">
                <a:latin typeface="Courier New"/>
                <a:cs typeface="Courier New"/>
              </a:rPr>
              <a:t>continue</a:t>
            </a:r>
            <a:r>
              <a:rPr dirty="0" sz="1400" b="1">
                <a:latin typeface="Courier New"/>
                <a:cs typeface="Courier New"/>
              </a:rPr>
              <a:t>s	</a:t>
            </a:r>
            <a:r>
              <a:rPr dirty="0" sz="1400" spc="-5" b="1">
                <a:latin typeface="Courier New"/>
                <a:cs typeface="Courier New"/>
              </a:rPr>
              <a:t>t</a:t>
            </a:r>
            <a:r>
              <a:rPr dirty="0" sz="1400" b="1">
                <a:latin typeface="Courier New"/>
                <a:cs typeface="Courier New"/>
              </a:rPr>
              <a:t>o	</a:t>
            </a:r>
            <a:r>
              <a:rPr dirty="0" sz="1400" spc="-5" b="1">
                <a:latin typeface="Courier New"/>
                <a:cs typeface="Courier New"/>
              </a:rPr>
              <a:t>exercise  while the timid eagle does</a:t>
            </a:r>
            <a:r>
              <a:rPr dirty="0" sz="1400" spc="-45" b="1">
                <a:latin typeface="Courier New"/>
                <a:cs typeface="Courier New"/>
              </a:rPr>
              <a:t> </a:t>
            </a:r>
            <a:r>
              <a:rPr dirty="0" sz="1400" spc="-5" b="1">
                <a:latin typeface="Courier New"/>
                <a:cs typeface="Courier New"/>
              </a:rPr>
              <a:t>nothing.</a:t>
            </a:r>
            <a:endParaRPr sz="1400">
              <a:latin typeface="Courier New"/>
              <a:cs typeface="Courier New"/>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206365"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12, 2019 (4:29</a:t>
            </a:r>
            <a:r>
              <a:rPr dirty="0" sz="2000" spc="-30" b="1">
                <a:latin typeface="Courier New"/>
                <a:cs typeface="Courier New"/>
              </a:rPr>
              <a:t> </a:t>
            </a:r>
            <a:r>
              <a:rPr dirty="0" sz="2000" spc="-5" b="1">
                <a:latin typeface="Courier New"/>
                <a:cs typeface="Courier New"/>
              </a:rPr>
              <a:t>PM):</a:t>
            </a:r>
            <a:endParaRPr sz="2000">
              <a:latin typeface="Courier New"/>
              <a:cs typeface="Courier New"/>
            </a:endParaRPr>
          </a:p>
          <a:p>
            <a:pPr marL="12700">
              <a:lnSpc>
                <a:spcPts val="2330"/>
              </a:lnSpc>
            </a:pPr>
            <a:r>
              <a:rPr dirty="0" sz="2000" spc="-5" b="1">
                <a:latin typeface="Courier New"/>
                <a:cs typeface="Courier New"/>
              </a:rPr>
              <a:t>Eaglet with Wings Spread Wide</a:t>
            </a:r>
            <a:r>
              <a:rPr dirty="0" sz="2000" spc="-80" b="1">
                <a:latin typeface="Courier New"/>
                <a:cs typeface="Courier New"/>
              </a:rPr>
              <a:t> </a:t>
            </a:r>
            <a:r>
              <a:rPr dirty="0" sz="2000" spc="-5" b="1">
                <a:latin typeface="Courier New"/>
                <a:cs typeface="Courier New"/>
              </a:rPr>
              <a:t>Open</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10530"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Once again, the bold eaglet spreads its wings as  the timid eagle watches</a:t>
            </a:r>
            <a:r>
              <a:rPr dirty="0" sz="1400" spc="-20" b="1">
                <a:latin typeface="Courier New"/>
                <a:cs typeface="Courier New"/>
              </a:rPr>
              <a:t> </a:t>
            </a:r>
            <a:r>
              <a:rPr dirty="0" sz="1400" spc="-5" b="1">
                <a:latin typeface="Courier New"/>
                <a:cs typeface="Courier New"/>
              </a:rPr>
              <a:t>passively.</a:t>
            </a:r>
            <a:endParaRPr sz="1400">
              <a:latin typeface="Courier New"/>
              <a:cs typeface="Courier New"/>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54552" y="859790"/>
            <a:ext cx="141859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One</a:t>
            </a:r>
            <a:r>
              <a:rPr dirty="0" sz="2000" spc="75" b="1">
                <a:latin typeface="Courier New"/>
                <a:cs typeface="Courier New"/>
              </a:rPr>
              <a:t> </a:t>
            </a:r>
            <a:r>
              <a:rPr dirty="0" sz="2000" spc="-5" b="1">
                <a:latin typeface="Courier New"/>
                <a:cs typeface="Courier New"/>
              </a:rPr>
              <a:t>Adult</a:t>
            </a:r>
            <a:endParaRPr sz="2000">
              <a:latin typeface="Courier New"/>
              <a:cs typeface="Courier New"/>
            </a:endParaRPr>
          </a:p>
        </p:txBody>
      </p:sp>
      <p:sp>
        <p:nvSpPr>
          <p:cNvPr id="3" name="object 3"/>
          <p:cNvSpPr txBox="1"/>
          <p:nvPr/>
        </p:nvSpPr>
        <p:spPr>
          <a:xfrm>
            <a:off x="5220716" y="859790"/>
            <a:ext cx="141859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Eagle</a:t>
            </a:r>
            <a:r>
              <a:rPr dirty="0" sz="2000" spc="75" b="1">
                <a:latin typeface="Courier New"/>
                <a:cs typeface="Courier New"/>
              </a:rPr>
              <a:t> </a:t>
            </a:r>
            <a:r>
              <a:rPr dirty="0" sz="2000" spc="-5" b="1">
                <a:latin typeface="Courier New"/>
                <a:cs typeface="Courier New"/>
              </a:rPr>
              <a:t>and</a:t>
            </a:r>
            <a:endParaRPr sz="2000">
              <a:latin typeface="Courier New"/>
              <a:cs typeface="Courier New"/>
            </a:endParaRPr>
          </a:p>
        </p:txBody>
      </p:sp>
      <p:sp>
        <p:nvSpPr>
          <p:cNvPr id="4" name="object 4"/>
          <p:cNvSpPr txBox="1"/>
          <p:nvPr/>
        </p:nvSpPr>
        <p:spPr>
          <a:xfrm>
            <a:off x="1131569" y="859790"/>
            <a:ext cx="2201545"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13,</a:t>
            </a:r>
            <a:r>
              <a:rPr dirty="0" sz="2000" spc="245"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Two</a:t>
            </a:r>
            <a:r>
              <a:rPr dirty="0" sz="2000" spc="-30" b="1">
                <a:latin typeface="Courier New"/>
                <a:cs typeface="Courier New"/>
              </a:rPr>
              <a:t> </a:t>
            </a:r>
            <a:r>
              <a:rPr dirty="0" sz="2000" spc="-5" b="1">
                <a:latin typeface="Courier New"/>
                <a:cs typeface="Courier New"/>
              </a:rPr>
              <a:t>Eaglets</a:t>
            </a:r>
            <a:endParaRPr sz="2000">
              <a:latin typeface="Courier New"/>
              <a:cs typeface="Courier New"/>
            </a:endParaRPr>
          </a:p>
        </p:txBody>
      </p:sp>
      <p:sp>
        <p:nvSpPr>
          <p:cNvPr id="5" name="object 5"/>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1569" y="5507990"/>
            <a:ext cx="550989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Two eaglets, the children, face an adult eagle, one  of their parents. The parent eagle appears to be  giving </a:t>
            </a:r>
            <a:r>
              <a:rPr dirty="0" sz="1400" b="1">
                <a:latin typeface="Courier New"/>
                <a:cs typeface="Courier New"/>
              </a:rPr>
              <a:t>a </a:t>
            </a:r>
            <a:r>
              <a:rPr dirty="0" sz="1400" spc="-5" b="1">
                <a:latin typeface="Courier New"/>
                <a:cs typeface="Courier New"/>
              </a:rPr>
              <a:t>lecture to the children. "Look, we will  all be out of here in </a:t>
            </a:r>
            <a:r>
              <a:rPr dirty="0" sz="1400" b="1">
                <a:latin typeface="Courier New"/>
                <a:cs typeface="Courier New"/>
              </a:rPr>
              <a:t>a </a:t>
            </a:r>
            <a:r>
              <a:rPr dirty="0" sz="1400" spc="-5" b="1">
                <a:latin typeface="Courier New"/>
                <a:cs typeface="Courier New"/>
              </a:rPr>
              <a:t>short time, so you had  better learn how to</a:t>
            </a:r>
            <a:r>
              <a:rPr dirty="0" sz="1400" spc="-20" b="1">
                <a:latin typeface="Courier New"/>
                <a:cs typeface="Courier New"/>
              </a:rPr>
              <a:t> </a:t>
            </a:r>
            <a:r>
              <a:rPr dirty="0" sz="1400" spc="-5" b="1">
                <a:latin typeface="Courier New"/>
                <a:cs typeface="Courier New"/>
              </a:rPr>
              <a:t>fly!"</a:t>
            </a:r>
            <a:endParaRPr sz="1400">
              <a:latin typeface="Courier New"/>
              <a:cs typeface="Courier New"/>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4450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17,</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Two Eaglets Alone in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4385310" cy="439420"/>
          </a:xfrm>
          <a:prstGeom prst="rect">
            <a:avLst/>
          </a:prstGeom>
        </p:spPr>
        <p:txBody>
          <a:bodyPr wrap="square" lIns="0" tIns="29845" rIns="0" bIns="0" rtlCol="0" vert="horz">
            <a:spAutoFit/>
          </a:bodyPr>
          <a:lstStyle/>
          <a:p>
            <a:pPr marL="12700" marR="5080">
              <a:lnSpc>
                <a:spcPts val="1580"/>
              </a:lnSpc>
              <a:spcBef>
                <a:spcPts val="235"/>
              </a:spcBef>
              <a:tabLst>
                <a:tab pos="2152650" algn="l"/>
              </a:tabLst>
            </a:pPr>
            <a:r>
              <a:rPr dirty="0" sz="1400" spc="-5" b="1">
                <a:latin typeface="Courier New"/>
                <a:cs typeface="Courier New"/>
              </a:rPr>
              <a:t>The eaglet on the left is facing to the  its</a:t>
            </a:r>
            <a:r>
              <a:rPr dirty="0" sz="1400" spc="229" b="1">
                <a:latin typeface="Courier New"/>
                <a:cs typeface="Courier New"/>
              </a:rPr>
              <a:t> </a:t>
            </a:r>
            <a:r>
              <a:rPr dirty="0" sz="1400" spc="-5" b="1">
                <a:latin typeface="Courier New"/>
                <a:cs typeface="Courier New"/>
              </a:rPr>
              <a:t>wings</a:t>
            </a:r>
            <a:r>
              <a:rPr dirty="0" sz="1400" spc="220" b="1">
                <a:latin typeface="Courier New"/>
                <a:cs typeface="Courier New"/>
              </a:rPr>
              <a:t> </a:t>
            </a:r>
            <a:r>
              <a:rPr dirty="0" sz="1400" spc="-5" b="1">
                <a:latin typeface="Courier New"/>
                <a:cs typeface="Courier New"/>
              </a:rPr>
              <a:t>spread.	The larger eaglet</a:t>
            </a:r>
            <a:r>
              <a:rPr dirty="0" sz="1400" spc="590" b="1">
                <a:latin typeface="Courier New"/>
                <a:cs typeface="Courier New"/>
              </a:rPr>
              <a:t> </a:t>
            </a:r>
            <a:r>
              <a:rPr dirty="0" sz="1400" spc="-5" b="1">
                <a:latin typeface="Courier New"/>
                <a:cs typeface="Courier New"/>
              </a:rPr>
              <a:t>on</a:t>
            </a:r>
            <a:endParaRPr sz="1400">
              <a:latin typeface="Courier New"/>
              <a:cs typeface="Courier New"/>
            </a:endParaRPr>
          </a:p>
        </p:txBody>
      </p:sp>
      <p:sp>
        <p:nvSpPr>
          <p:cNvPr id="5" name="object 5"/>
          <p:cNvSpPr txBox="1"/>
          <p:nvPr/>
        </p:nvSpPr>
        <p:spPr>
          <a:xfrm>
            <a:off x="5622798" y="5507990"/>
            <a:ext cx="1017905" cy="439420"/>
          </a:xfrm>
          <a:prstGeom prst="rect">
            <a:avLst/>
          </a:prstGeom>
        </p:spPr>
        <p:txBody>
          <a:bodyPr wrap="square" lIns="0" tIns="29845" rIns="0" bIns="0" rtlCol="0" vert="horz">
            <a:spAutoFit/>
          </a:bodyPr>
          <a:lstStyle/>
          <a:p>
            <a:pPr marL="15240" marR="5080" indent="-3175">
              <a:lnSpc>
                <a:spcPts val="1580"/>
              </a:lnSpc>
              <a:spcBef>
                <a:spcPts val="235"/>
              </a:spcBef>
            </a:pPr>
            <a:r>
              <a:rPr dirty="0" sz="1400" spc="-5" b="1">
                <a:latin typeface="Courier New"/>
                <a:cs typeface="Courier New"/>
              </a:rPr>
              <a:t>left with  the</a:t>
            </a:r>
            <a:r>
              <a:rPr dirty="0" sz="1400" spc="130" b="1">
                <a:latin typeface="Courier New"/>
                <a:cs typeface="Courier New"/>
              </a:rPr>
              <a:t> </a:t>
            </a:r>
            <a:r>
              <a:rPr dirty="0" sz="1400" spc="-5" b="1">
                <a:latin typeface="Courier New"/>
                <a:cs typeface="Courier New"/>
              </a:rPr>
              <a:t>right</a:t>
            </a:r>
            <a:endParaRPr sz="1400">
              <a:latin typeface="Courier New"/>
              <a:cs typeface="Courier New"/>
            </a:endParaRPr>
          </a:p>
        </p:txBody>
      </p:sp>
      <p:sp>
        <p:nvSpPr>
          <p:cNvPr id="6" name="object 6"/>
          <p:cNvSpPr txBox="1"/>
          <p:nvPr/>
        </p:nvSpPr>
        <p:spPr>
          <a:xfrm>
            <a:off x="1131569" y="5910579"/>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looks the other way. The eaglet on the left might  be the timid one finally trying to figure out how  to operate its wings, after </a:t>
            </a:r>
            <a:r>
              <a:rPr dirty="0" sz="1400" b="1">
                <a:latin typeface="Courier New"/>
                <a:cs typeface="Courier New"/>
              </a:rPr>
              <a:t>a </a:t>
            </a:r>
            <a:r>
              <a:rPr dirty="0" sz="1400" spc="-5" b="1">
                <a:latin typeface="Courier New"/>
                <a:cs typeface="Courier New"/>
              </a:rPr>
              <a:t>warning from one of  its</a:t>
            </a:r>
            <a:r>
              <a:rPr dirty="0" sz="1400" spc="-10" b="1">
                <a:latin typeface="Courier New"/>
                <a:cs typeface="Courier New"/>
              </a:rPr>
              <a:t> </a:t>
            </a:r>
            <a:r>
              <a:rPr dirty="0" sz="1400" spc="-5" b="1">
                <a:latin typeface="Courier New"/>
                <a:cs typeface="Courier New"/>
              </a:rPr>
              <a:t>parents.</a:t>
            </a:r>
            <a:endParaRPr sz="1400">
              <a:latin typeface="Courier New"/>
              <a:cs typeface="Courier New"/>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9022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18,</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One Eaglet Perched Over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260" cy="1647189"/>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The bold eaglet had made </a:t>
            </a:r>
            <a:r>
              <a:rPr dirty="0" sz="1400" b="1">
                <a:latin typeface="Courier New"/>
                <a:cs typeface="Courier New"/>
              </a:rPr>
              <a:t>a </a:t>
            </a:r>
            <a:r>
              <a:rPr dirty="0" sz="1400" spc="-5" b="1">
                <a:latin typeface="Courier New"/>
                <a:cs typeface="Courier New"/>
              </a:rPr>
              <a:t>short hop of </a:t>
            </a:r>
            <a:r>
              <a:rPr dirty="0" sz="1400" b="1">
                <a:latin typeface="Courier New"/>
                <a:cs typeface="Courier New"/>
              </a:rPr>
              <a:t>a </a:t>
            </a:r>
            <a:r>
              <a:rPr dirty="0" sz="1400" spc="-5" b="1">
                <a:latin typeface="Courier New"/>
                <a:cs typeface="Courier New"/>
              </a:rPr>
              <a:t>flight to  mount the broken branch on the left side of the  nest. Once again, the timid eaglet simply sits  there and</a:t>
            </a:r>
            <a:r>
              <a:rPr dirty="0" sz="1400" spc="-10" b="1">
                <a:latin typeface="Courier New"/>
                <a:cs typeface="Courier New"/>
              </a:rPr>
              <a:t> </a:t>
            </a:r>
            <a:r>
              <a:rPr dirty="0" sz="1400" spc="-5" b="1">
                <a:latin typeface="Courier New"/>
                <a:cs typeface="Courier New"/>
              </a:rPr>
              <a:t>watches.</a:t>
            </a:r>
            <a:endParaRPr sz="1400">
              <a:latin typeface="Courier New"/>
              <a:cs typeface="Courier New"/>
            </a:endParaRPr>
          </a:p>
          <a:p>
            <a:pPr>
              <a:lnSpc>
                <a:spcPct val="100000"/>
              </a:lnSpc>
              <a:spcBef>
                <a:spcPts val="35"/>
              </a:spcBef>
            </a:pPr>
            <a:endParaRPr sz="1350">
              <a:latin typeface="Times New Roman"/>
              <a:cs typeface="Times New Roman"/>
            </a:endParaRPr>
          </a:p>
          <a:p>
            <a:pPr algn="just" marL="12700" marR="5080">
              <a:lnSpc>
                <a:spcPct val="94300"/>
              </a:lnSpc>
            </a:pPr>
            <a:r>
              <a:rPr dirty="0" sz="1400" spc="-5" b="1">
                <a:latin typeface="Courier New"/>
                <a:cs typeface="Courier New"/>
              </a:rPr>
              <a:t>This is the first evidence of an ability to fly </a:t>
            </a:r>
            <a:r>
              <a:rPr dirty="0" sz="1400" b="1">
                <a:latin typeface="Courier New"/>
                <a:cs typeface="Courier New"/>
              </a:rPr>
              <a:t>a  </a:t>
            </a:r>
            <a:r>
              <a:rPr dirty="0" sz="1400" spc="-5" b="1">
                <a:latin typeface="Courier New"/>
                <a:cs typeface="Courier New"/>
              </a:rPr>
              <a:t>short distance, but the eaglet is still limited to  points in or close to the</a:t>
            </a:r>
            <a:r>
              <a:rPr dirty="0" sz="1400" spc="-25"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2159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June 20,</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p:txBody>
      </p:sp>
      <p:sp>
        <p:nvSpPr>
          <p:cNvPr id="3" name="object 3"/>
          <p:cNvSpPr txBox="1"/>
          <p:nvPr/>
        </p:nvSpPr>
        <p:spPr>
          <a:xfrm>
            <a:off x="3569672" y="859790"/>
            <a:ext cx="29210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Two Eaglets in</a:t>
            </a:r>
            <a:r>
              <a:rPr dirty="0" sz="2000" spc="-90" b="1">
                <a:latin typeface="Courier New"/>
                <a:cs typeface="Courier New"/>
              </a:rPr>
              <a:t> </a:t>
            </a:r>
            <a:r>
              <a:rPr dirty="0" sz="2000" spc="-5" b="1">
                <a:latin typeface="Courier New"/>
                <a:cs typeface="Courier New"/>
              </a:rPr>
              <a:t>Haze</a:t>
            </a:r>
            <a:endParaRPr sz="2000">
              <a:latin typeface="Courier New"/>
              <a:cs typeface="Courier New"/>
            </a:endParaRPr>
          </a:p>
        </p:txBody>
      </p:sp>
      <p:sp>
        <p:nvSpPr>
          <p:cNvPr id="4" name="object 4"/>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graphicFrame>
        <p:nvGraphicFramePr>
          <p:cNvPr id="5" name="object 5"/>
          <p:cNvGraphicFramePr>
            <a:graphicFrameLocks noGrp="1"/>
          </p:cNvGraphicFramePr>
          <p:nvPr/>
        </p:nvGraphicFramePr>
        <p:xfrm>
          <a:off x="1112519" y="5262178"/>
          <a:ext cx="5545455" cy="604520"/>
        </p:xfrm>
        <a:graphic>
          <a:graphicData uri="http://schemas.openxmlformats.org/drawingml/2006/table">
            <a:tbl>
              <a:tblPr firstRow="1" bandRow="1">
                <a:tableStyleId>{2D5ABB26-0587-4C30-8999-92F81FD0307C}</a:tableStyleId>
              </a:tblPr>
              <a:tblGrid>
                <a:gridCol w="838835"/>
                <a:gridCol w="2150744"/>
                <a:gridCol w="859154"/>
                <a:gridCol w="1697989"/>
              </a:tblGrid>
              <a:tr h="201672">
                <a:tc>
                  <a:txBody>
                    <a:bodyPr/>
                    <a:lstStyle/>
                    <a:p>
                      <a:pPr algn="ctr" marR="12700">
                        <a:lnSpc>
                          <a:spcPts val="1445"/>
                        </a:lnSpc>
                      </a:pPr>
                      <a:r>
                        <a:rPr dirty="0" sz="1400" spc="-5" b="1">
                          <a:latin typeface="Courier New"/>
                          <a:cs typeface="Courier New"/>
                        </a:rPr>
                        <a:t>It is</a:t>
                      </a:r>
                      <a:r>
                        <a:rPr dirty="0" sz="1400" spc="-15" b="1">
                          <a:latin typeface="Courier New"/>
                          <a:cs typeface="Courier New"/>
                        </a:rPr>
                        <a:t> </a:t>
                      </a:r>
                      <a:r>
                        <a:rPr dirty="0" sz="1400" b="1">
                          <a:latin typeface="Courier New"/>
                          <a:cs typeface="Courier New"/>
                        </a:rPr>
                        <a:t>a</a:t>
                      </a:r>
                      <a:endParaRPr sz="1400">
                        <a:latin typeface="Courier New"/>
                        <a:cs typeface="Courier New"/>
                      </a:endParaRPr>
                    </a:p>
                  </a:txBody>
                  <a:tcPr marL="0" marR="0" marB="0" marT="0"/>
                </a:tc>
                <a:tc>
                  <a:txBody>
                    <a:bodyPr/>
                    <a:lstStyle/>
                    <a:p>
                      <a:pPr algn="ctr" marL="5715">
                        <a:lnSpc>
                          <a:spcPts val="1445"/>
                        </a:lnSpc>
                      </a:pPr>
                      <a:r>
                        <a:rPr dirty="0" sz="1400" spc="-5" b="1">
                          <a:latin typeface="Courier New"/>
                          <a:cs typeface="Courier New"/>
                        </a:rPr>
                        <a:t>foggy day, but</a:t>
                      </a:r>
                      <a:r>
                        <a:rPr dirty="0" sz="1400" spc="20" b="1">
                          <a:latin typeface="Courier New"/>
                          <a:cs typeface="Courier New"/>
                        </a:rPr>
                        <a:t> </a:t>
                      </a:r>
                      <a:r>
                        <a:rPr dirty="0" sz="1400" spc="-5" b="1">
                          <a:latin typeface="Courier New"/>
                          <a:cs typeface="Courier New"/>
                        </a:rPr>
                        <a:t>both</a:t>
                      </a:r>
                      <a:endParaRPr sz="1400">
                        <a:latin typeface="Courier New"/>
                        <a:cs typeface="Courier New"/>
                      </a:endParaRPr>
                    </a:p>
                  </a:txBody>
                  <a:tcPr marL="0" marR="0" marB="0" marT="0"/>
                </a:tc>
                <a:tc>
                  <a:txBody>
                    <a:bodyPr/>
                    <a:lstStyle/>
                    <a:p>
                      <a:pPr marL="57785">
                        <a:lnSpc>
                          <a:spcPts val="1445"/>
                        </a:lnSpc>
                      </a:pPr>
                      <a:r>
                        <a:rPr dirty="0" sz="1400" spc="-5" b="1">
                          <a:latin typeface="Courier New"/>
                          <a:cs typeface="Courier New"/>
                        </a:rPr>
                        <a:t>eaglets</a:t>
                      </a:r>
                      <a:endParaRPr sz="1400">
                        <a:latin typeface="Courier New"/>
                        <a:cs typeface="Courier New"/>
                      </a:endParaRPr>
                    </a:p>
                  </a:txBody>
                  <a:tcPr marL="0" marR="0" marB="0" marT="0"/>
                </a:tc>
                <a:tc>
                  <a:txBody>
                    <a:bodyPr/>
                    <a:lstStyle/>
                    <a:p>
                      <a:pPr algn="ctr" marL="23495">
                        <a:lnSpc>
                          <a:spcPts val="1445"/>
                        </a:lnSpc>
                      </a:pPr>
                      <a:r>
                        <a:rPr dirty="0" sz="1400" spc="-5" b="1">
                          <a:latin typeface="Courier New"/>
                          <a:cs typeface="Courier New"/>
                        </a:rPr>
                        <a:t>remain close</a:t>
                      </a:r>
                      <a:r>
                        <a:rPr dirty="0" sz="1400" spc="-15" b="1">
                          <a:latin typeface="Courier New"/>
                          <a:cs typeface="Courier New"/>
                        </a:rPr>
                        <a:t> </a:t>
                      </a:r>
                      <a:r>
                        <a:rPr dirty="0" sz="1400" spc="-5" b="1">
                          <a:latin typeface="Courier New"/>
                          <a:cs typeface="Courier New"/>
                        </a:rPr>
                        <a:t>or</a:t>
                      </a:r>
                      <a:endParaRPr sz="1400">
                        <a:latin typeface="Courier New"/>
                        <a:cs typeface="Courier New"/>
                      </a:endParaRPr>
                    </a:p>
                  </a:txBody>
                  <a:tcPr marL="0" marR="0" marB="0" marT="0"/>
                </a:tc>
              </a:tr>
              <a:tr h="201294">
                <a:tc>
                  <a:txBody>
                    <a:bodyPr/>
                    <a:lstStyle/>
                    <a:p>
                      <a:pPr algn="ctr" marR="69215">
                        <a:lnSpc>
                          <a:spcPts val="1450"/>
                        </a:lnSpc>
                        <a:tabLst>
                          <a:tab pos="377825" algn="l"/>
                        </a:tabLst>
                      </a:pPr>
                      <a:r>
                        <a:rPr dirty="0" sz="1400" spc="-5" b="1">
                          <a:latin typeface="Courier New"/>
                          <a:cs typeface="Courier New"/>
                        </a:rPr>
                        <a:t>on	the</a:t>
                      </a:r>
                      <a:endParaRPr sz="1400">
                        <a:latin typeface="Courier New"/>
                        <a:cs typeface="Courier New"/>
                      </a:endParaRPr>
                    </a:p>
                  </a:txBody>
                  <a:tcPr marL="0" marR="0" marB="0" marT="0"/>
                </a:tc>
                <a:tc>
                  <a:txBody>
                    <a:bodyPr/>
                    <a:lstStyle/>
                    <a:p>
                      <a:pPr algn="ctr" marR="46990">
                        <a:lnSpc>
                          <a:spcPts val="1450"/>
                        </a:lnSpc>
                        <a:tabLst>
                          <a:tab pos="861060" algn="l"/>
                          <a:tab pos="1346200" algn="l"/>
                        </a:tabLst>
                      </a:pPr>
                      <a:r>
                        <a:rPr dirty="0" sz="1400" spc="-5" b="1">
                          <a:latin typeface="Courier New"/>
                          <a:cs typeface="Courier New"/>
                        </a:rPr>
                        <a:t>nest.	The	eaglet</a:t>
                      </a:r>
                      <a:endParaRPr sz="1400">
                        <a:latin typeface="Courier New"/>
                        <a:cs typeface="Courier New"/>
                      </a:endParaRPr>
                    </a:p>
                  </a:txBody>
                  <a:tcPr marL="0" marR="0" marB="0" marT="0"/>
                </a:tc>
                <a:tc>
                  <a:txBody>
                    <a:bodyPr/>
                    <a:lstStyle/>
                    <a:p>
                      <a:pPr marL="53340">
                        <a:lnSpc>
                          <a:spcPts val="1450"/>
                        </a:lnSpc>
                        <a:tabLst>
                          <a:tab pos="431165" algn="l"/>
                        </a:tabLst>
                      </a:pPr>
                      <a:r>
                        <a:rPr dirty="0" sz="1400" spc="-5" b="1">
                          <a:latin typeface="Courier New"/>
                          <a:cs typeface="Courier New"/>
                        </a:rPr>
                        <a:t>on	the</a:t>
                      </a:r>
                      <a:endParaRPr sz="1400">
                        <a:latin typeface="Courier New"/>
                        <a:cs typeface="Courier New"/>
                      </a:endParaRPr>
                    </a:p>
                  </a:txBody>
                  <a:tcPr marL="0" marR="0" marB="0" marT="0"/>
                </a:tc>
                <a:tc>
                  <a:txBody>
                    <a:bodyPr/>
                    <a:lstStyle/>
                    <a:p>
                      <a:pPr algn="ctr" marL="23495">
                        <a:lnSpc>
                          <a:spcPts val="1450"/>
                        </a:lnSpc>
                        <a:tabLst>
                          <a:tab pos="721360" algn="l"/>
                          <a:tab pos="1205230" algn="l"/>
                        </a:tabLst>
                      </a:pPr>
                      <a:r>
                        <a:rPr dirty="0" sz="1400" spc="-5" b="1">
                          <a:latin typeface="Courier New"/>
                          <a:cs typeface="Courier New"/>
                        </a:rPr>
                        <a:t>left,	the	bold</a:t>
                      </a:r>
                      <a:endParaRPr sz="1400">
                        <a:latin typeface="Courier New"/>
                        <a:cs typeface="Courier New"/>
                      </a:endParaRPr>
                    </a:p>
                  </a:txBody>
                  <a:tcPr marL="0" marR="0" marB="0" marT="0"/>
                </a:tc>
              </a:tr>
              <a:tr h="201037">
                <a:tc>
                  <a:txBody>
                    <a:bodyPr/>
                    <a:lstStyle/>
                    <a:p>
                      <a:pPr algn="ctr" marR="20320">
                        <a:lnSpc>
                          <a:spcPts val="1445"/>
                        </a:lnSpc>
                      </a:pPr>
                      <a:r>
                        <a:rPr dirty="0" sz="1400" spc="-5" b="1">
                          <a:latin typeface="Courier New"/>
                          <a:cs typeface="Courier New"/>
                        </a:rPr>
                        <a:t>eaglet,</a:t>
                      </a:r>
                      <a:endParaRPr sz="1400">
                        <a:latin typeface="Courier New"/>
                        <a:cs typeface="Courier New"/>
                      </a:endParaRPr>
                    </a:p>
                  </a:txBody>
                  <a:tcPr marL="0" marR="0" marB="0" marT="0"/>
                </a:tc>
                <a:tc>
                  <a:txBody>
                    <a:bodyPr/>
                    <a:lstStyle/>
                    <a:p>
                      <a:pPr algn="ctr">
                        <a:lnSpc>
                          <a:spcPts val="1445"/>
                        </a:lnSpc>
                      </a:pPr>
                      <a:r>
                        <a:rPr dirty="0" sz="1400" spc="-5" b="1">
                          <a:latin typeface="Courier New"/>
                          <a:cs typeface="Courier New"/>
                        </a:rPr>
                        <a:t>is perched</a:t>
                      </a:r>
                      <a:r>
                        <a:rPr dirty="0" sz="1400" spc="20" b="1">
                          <a:latin typeface="Courier New"/>
                          <a:cs typeface="Courier New"/>
                        </a:rPr>
                        <a:t> </a:t>
                      </a:r>
                      <a:r>
                        <a:rPr dirty="0" sz="1400" spc="-5" b="1">
                          <a:latin typeface="Courier New"/>
                          <a:cs typeface="Courier New"/>
                        </a:rPr>
                        <a:t>slightly</a:t>
                      </a:r>
                      <a:endParaRPr sz="1400">
                        <a:latin typeface="Courier New"/>
                        <a:cs typeface="Courier New"/>
                      </a:endParaRPr>
                    </a:p>
                  </a:txBody>
                  <a:tcPr marL="0" marR="0" marB="0" marT="0"/>
                </a:tc>
                <a:tc>
                  <a:txBody>
                    <a:bodyPr/>
                    <a:lstStyle/>
                    <a:p>
                      <a:pPr marL="52705">
                        <a:lnSpc>
                          <a:spcPts val="1445"/>
                        </a:lnSpc>
                      </a:pPr>
                      <a:r>
                        <a:rPr dirty="0" sz="1400" spc="-5" b="1">
                          <a:latin typeface="Courier New"/>
                          <a:cs typeface="Courier New"/>
                        </a:rPr>
                        <a:t>outside</a:t>
                      </a:r>
                      <a:endParaRPr sz="1400">
                        <a:latin typeface="Courier New"/>
                        <a:cs typeface="Courier New"/>
                      </a:endParaRPr>
                    </a:p>
                  </a:txBody>
                  <a:tcPr marL="0" marR="0" marB="0" marT="0"/>
                </a:tc>
                <a:tc>
                  <a:txBody>
                    <a:bodyPr/>
                    <a:lstStyle/>
                    <a:p>
                      <a:pPr algn="ctr" marL="21590">
                        <a:lnSpc>
                          <a:spcPts val="1445"/>
                        </a:lnSpc>
                      </a:pPr>
                      <a:r>
                        <a:rPr dirty="0" sz="1400" spc="-5" b="1">
                          <a:latin typeface="Courier New"/>
                          <a:cs typeface="Courier New"/>
                        </a:rPr>
                        <a:t>the nest,</a:t>
                      </a:r>
                      <a:r>
                        <a:rPr dirty="0" sz="1400" spc="15" b="1">
                          <a:latin typeface="Courier New"/>
                          <a:cs typeface="Courier New"/>
                        </a:rPr>
                        <a:t> </a:t>
                      </a:r>
                      <a:r>
                        <a:rPr dirty="0" sz="1400" spc="-5" b="1">
                          <a:latin typeface="Courier New"/>
                          <a:cs typeface="Courier New"/>
                        </a:rPr>
                        <a:t>while</a:t>
                      </a:r>
                      <a:endParaRPr sz="1400">
                        <a:latin typeface="Courier New"/>
                        <a:cs typeface="Courier New"/>
                      </a:endParaRPr>
                    </a:p>
                  </a:txBody>
                  <a:tcPr marL="0" marR="0" marB="0" marT="0"/>
                </a:tc>
              </a:tr>
            </a:tbl>
          </a:graphicData>
        </a:graphic>
      </p:graphicFrame>
      <p:sp>
        <p:nvSpPr>
          <p:cNvPr id="6" name="object 6"/>
          <p:cNvSpPr txBox="1"/>
          <p:nvPr/>
        </p:nvSpPr>
        <p:spPr>
          <a:xfrm>
            <a:off x="1131569" y="5824220"/>
            <a:ext cx="482600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its timid sibling remains safely on the</a:t>
            </a:r>
            <a:r>
              <a:rPr dirty="0" sz="1400" spc="-70" b="1">
                <a:latin typeface="Courier New"/>
                <a:cs typeface="Courier New"/>
              </a:rPr>
              <a:t> </a:t>
            </a:r>
            <a:r>
              <a:rPr dirty="0" sz="1400" spc="-5" b="1">
                <a:latin typeface="Courier New"/>
                <a:cs typeface="Courier New"/>
              </a:rPr>
              <a:t>nest.</a:t>
            </a:r>
            <a:endParaRPr sz="1400">
              <a:latin typeface="Courier New"/>
              <a:cs typeface="Courier New"/>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330700" cy="575310"/>
        </p:xfrm>
        <a:graphic>
          <a:graphicData uri="http://schemas.openxmlformats.org/drawingml/2006/table">
            <a:tbl>
              <a:tblPr firstRow="1" bandRow="1">
                <a:tableStyleId>{2D5ABB26-0587-4C30-8999-92F81FD0307C}</a:tableStyleId>
              </a:tblPr>
              <a:tblGrid>
                <a:gridCol w="717550"/>
                <a:gridCol w="1828800"/>
                <a:gridCol w="457200"/>
                <a:gridCol w="609600"/>
                <a:gridCol w="717550"/>
              </a:tblGrid>
              <a:tr h="287377">
                <a:tc>
                  <a:txBody>
                    <a:bodyPr/>
                    <a:lstStyle/>
                    <a:p>
                      <a:pPr algn="ctr" marR="36830">
                        <a:lnSpc>
                          <a:spcPts val="2065"/>
                        </a:lnSpc>
                      </a:pPr>
                      <a:r>
                        <a:rPr dirty="0" sz="2000" spc="-5" b="1">
                          <a:latin typeface="Courier New"/>
                          <a:cs typeface="Courier New"/>
                        </a:rPr>
                        <a:t>June</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24,</a:t>
                      </a:r>
                      <a:r>
                        <a:rPr dirty="0" sz="2000" spc="-35"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gridSpan="3">
                  <a:txBody>
                    <a:bodyPr/>
                    <a:lstStyle/>
                    <a:p>
                      <a:pPr>
                        <a:lnSpc>
                          <a:spcPct val="100000"/>
                        </a:lnSpc>
                      </a:pPr>
                      <a:endParaRPr sz="1400">
                        <a:latin typeface="Times New Roman"/>
                        <a:cs typeface="Times New Roman"/>
                      </a:endParaRPr>
                    </a:p>
                  </a:txBody>
                  <a:tcPr marL="0" marR="0" marB="0" marT="0"/>
                </a:tc>
                <a:tc hMerge="1">
                  <a:txBody>
                    <a:bodyPr/>
                    <a:lstStyle/>
                    <a:p>
                      <a:pPr/>
                    </a:p>
                  </a:txBody>
                  <a:tcPr marL="0" marR="0" marB="0" marT="0"/>
                </a:tc>
                <a:tc hMerge="1">
                  <a:txBody>
                    <a:bodyPr/>
                    <a:lstStyle/>
                    <a:p>
                      <a:pPr/>
                    </a:p>
                  </a:txBody>
                  <a:tcPr marL="0" marR="0" marB="0" marT="0"/>
                </a:tc>
              </a:tr>
              <a:tr h="287377">
                <a:tc>
                  <a:txBody>
                    <a:bodyPr/>
                    <a:lstStyle/>
                    <a:p>
                      <a:pPr algn="ctr" marR="36830">
                        <a:lnSpc>
                          <a:spcPts val="2060"/>
                        </a:lnSpc>
                      </a:pPr>
                      <a:r>
                        <a:rPr dirty="0" sz="2000" spc="-5" b="1">
                          <a:latin typeface="Courier New"/>
                          <a:cs typeface="Courier New"/>
                        </a:rPr>
                        <a:t>Both</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Eaglets</a:t>
                      </a:r>
                      <a:r>
                        <a:rPr dirty="0" sz="2000" spc="-70" b="1">
                          <a:latin typeface="Courier New"/>
                          <a:cs typeface="Courier New"/>
                        </a:rPr>
                        <a:t> </a:t>
                      </a:r>
                      <a:r>
                        <a:rPr dirty="0" sz="2000" spc="-5" b="1">
                          <a:latin typeface="Courier New"/>
                          <a:cs typeface="Courier New"/>
                        </a:rPr>
                        <a:t>Out</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of</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Nest</a:t>
                      </a:r>
                      <a:endParaRPr sz="2000">
                        <a:latin typeface="Courier New"/>
                        <a:cs typeface="Courier New"/>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260" cy="204978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Both eaglets are seen out of the nest for the first  time. One eaglet, probably the bold eaglet, is  perched on </a:t>
            </a:r>
            <a:r>
              <a:rPr dirty="0" sz="1400" b="1">
                <a:latin typeface="Courier New"/>
                <a:cs typeface="Courier New"/>
              </a:rPr>
              <a:t>a </a:t>
            </a:r>
            <a:r>
              <a:rPr dirty="0" sz="1400" spc="-5" b="1">
                <a:latin typeface="Courier New"/>
                <a:cs typeface="Courier New"/>
              </a:rPr>
              <a:t>branch of the branch on the left side  of the nest. The other eaglet is above the nest to  the right, where it is partly</a:t>
            </a:r>
            <a:r>
              <a:rPr dirty="0" sz="1400" spc="-30" b="1">
                <a:latin typeface="Courier New"/>
                <a:cs typeface="Courier New"/>
              </a:rPr>
              <a:t> </a:t>
            </a:r>
            <a:r>
              <a:rPr dirty="0" sz="1400" spc="-5" b="1">
                <a:latin typeface="Courier New"/>
                <a:cs typeface="Courier New"/>
              </a:rPr>
              <a:t>hidden.</a:t>
            </a:r>
            <a:endParaRPr sz="1400">
              <a:latin typeface="Courier New"/>
              <a:cs typeface="Courier New"/>
            </a:endParaRPr>
          </a:p>
          <a:p>
            <a:pPr>
              <a:lnSpc>
                <a:spcPct val="100000"/>
              </a:lnSpc>
              <a:spcBef>
                <a:spcPts val="35"/>
              </a:spcBef>
            </a:pPr>
            <a:endParaRPr sz="1350">
              <a:latin typeface="Times New Roman"/>
              <a:cs typeface="Times New Roman"/>
            </a:endParaRPr>
          </a:p>
          <a:p>
            <a:pPr algn="just" marL="12700" marR="5080">
              <a:lnSpc>
                <a:spcPct val="94200"/>
              </a:lnSpc>
            </a:pPr>
            <a:r>
              <a:rPr dirty="0" sz="1400" spc="-5" b="1">
                <a:latin typeface="Courier New"/>
                <a:cs typeface="Courier New"/>
              </a:rPr>
              <a:t>In subsequent photos, the average distance between  the eaglets and the nest and beteen each other  increases steadily as the eaglets' dependence on  the nest fades</a:t>
            </a:r>
            <a:r>
              <a:rPr dirty="0" sz="1400" spc="-15" b="1">
                <a:latin typeface="Courier New"/>
                <a:cs typeface="Courier New"/>
              </a:rPr>
              <a:t> </a:t>
            </a:r>
            <a:r>
              <a:rPr dirty="0" sz="1400" spc="-5" b="1">
                <a:latin typeface="Courier New"/>
                <a:cs typeface="Courier New"/>
              </a:rPr>
              <a:t>away.</a:t>
            </a:r>
            <a:endParaRPr sz="1400">
              <a:latin typeface="Courier New"/>
              <a:cs typeface="Courier New"/>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358765"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June 26, 2019: Eaglet with Wings</a:t>
            </a:r>
            <a:r>
              <a:rPr dirty="0" sz="2000" spc="-75" b="1">
                <a:latin typeface="Courier New"/>
                <a:cs typeface="Courier New"/>
              </a:rPr>
              <a:t> </a:t>
            </a:r>
            <a:r>
              <a:rPr dirty="0" sz="2000" spc="-5" b="1">
                <a:latin typeface="Courier New"/>
                <a:cs typeface="Courier New"/>
              </a:rPr>
              <a:t>Up</a:t>
            </a:r>
            <a:endParaRPr sz="2000">
              <a:latin typeface="Courier New"/>
              <a:cs typeface="Courier New"/>
            </a:endParaRPr>
          </a:p>
        </p:txBody>
      </p:sp>
      <p:sp>
        <p:nvSpPr>
          <p:cNvPr id="3" name="object 3"/>
          <p:cNvSpPr/>
          <p:nvPr/>
        </p:nvSpPr>
        <p:spPr>
          <a:xfrm>
            <a:off x="1143000" y="1403350"/>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219700"/>
            <a:ext cx="5508625" cy="84328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The eaglets are back in the nest. One of this  eaglets is stretching its wings while the other  eaglet remains passive. Stretching the wings like  this may improve its ability to</a:t>
            </a:r>
            <a:r>
              <a:rPr dirty="0" sz="1400" spc="-25" b="1">
                <a:latin typeface="Courier New"/>
                <a:cs typeface="Courier New"/>
              </a:rPr>
              <a:t> </a:t>
            </a:r>
            <a:r>
              <a:rPr dirty="0" sz="1400" spc="-5" b="1">
                <a:latin typeface="Courier New"/>
                <a:cs typeface="Courier New"/>
              </a:rPr>
              <a:t>fly.</a:t>
            </a:r>
            <a:endParaRPr sz="1400">
              <a:latin typeface="Courier New"/>
              <a:cs typeface="Courier New"/>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1402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29,</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Two Eaglets Out of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260"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Once again we find both eaglets out of the nest.  In this case, we find the timid eaglet perched over  the nest while the bold eaglet is perched out on </a:t>
            </a:r>
            <a:r>
              <a:rPr dirty="0" sz="1400" b="1">
                <a:latin typeface="Courier New"/>
                <a:cs typeface="Courier New"/>
              </a:rPr>
              <a:t>a  </a:t>
            </a:r>
            <a:r>
              <a:rPr dirty="0" sz="1400" spc="-5" b="1">
                <a:latin typeface="Courier New"/>
                <a:cs typeface="Courier New"/>
              </a:rPr>
              <a:t>limb with no nest below</a:t>
            </a:r>
            <a:r>
              <a:rPr dirty="0" sz="1400" spc="-20" b="1">
                <a:latin typeface="Courier New"/>
                <a:cs typeface="Courier New"/>
              </a:rPr>
              <a:t> </a:t>
            </a:r>
            <a:r>
              <a:rPr dirty="0" sz="1400" spc="-5" b="1">
                <a:latin typeface="Courier New"/>
                <a:cs typeface="Courier New"/>
              </a:rPr>
              <a:t>it.</a:t>
            </a:r>
            <a:endParaRPr sz="1400">
              <a:latin typeface="Courier New"/>
              <a:cs typeface="Courier New"/>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1402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June 30,</a:t>
            </a:r>
            <a:r>
              <a:rPr dirty="0" sz="2000" spc="-20"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Two Eaglets Out of the</a:t>
            </a:r>
            <a:r>
              <a:rPr dirty="0" sz="2000" spc="-80" b="1">
                <a:latin typeface="Courier New"/>
                <a:cs typeface="Courier New"/>
              </a:rPr>
              <a:t> </a:t>
            </a:r>
            <a:r>
              <a:rPr dirty="0" sz="2000" spc="-5" b="1">
                <a:latin typeface="Courier New"/>
                <a:cs typeface="Courier New"/>
              </a:rPr>
              <a:t>Nest</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659886" y="5507990"/>
            <a:ext cx="298069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left is very close to</a:t>
            </a:r>
            <a:r>
              <a:rPr dirty="0" sz="1400" spc="520" b="1">
                <a:latin typeface="Courier New"/>
                <a:cs typeface="Courier New"/>
              </a:rPr>
              <a:t> </a:t>
            </a:r>
            <a:r>
              <a:rPr dirty="0" sz="1400" spc="-5" b="1">
                <a:latin typeface="Courier New"/>
                <a:cs typeface="Courier New"/>
              </a:rPr>
              <a:t>where</a:t>
            </a:r>
            <a:endParaRPr sz="1400">
              <a:latin typeface="Courier New"/>
              <a:cs typeface="Courier New"/>
            </a:endParaRPr>
          </a:p>
        </p:txBody>
      </p:sp>
      <p:sp>
        <p:nvSpPr>
          <p:cNvPr id="5" name="object 5"/>
          <p:cNvSpPr txBox="1"/>
          <p:nvPr/>
        </p:nvSpPr>
        <p:spPr>
          <a:xfrm>
            <a:off x="1131569" y="5507990"/>
            <a:ext cx="2432685" cy="439420"/>
          </a:xfrm>
          <a:prstGeom prst="rect">
            <a:avLst/>
          </a:prstGeom>
        </p:spPr>
        <p:txBody>
          <a:bodyPr wrap="square" lIns="0" tIns="29845" rIns="0" bIns="0" rtlCol="0" vert="horz">
            <a:spAutoFit/>
          </a:bodyPr>
          <a:lstStyle/>
          <a:p>
            <a:pPr marL="12700" marR="5080">
              <a:lnSpc>
                <a:spcPts val="1580"/>
              </a:lnSpc>
              <a:spcBef>
                <a:spcPts val="235"/>
              </a:spcBef>
            </a:pPr>
            <a:r>
              <a:rPr dirty="0" sz="1400" spc="-5" b="1">
                <a:latin typeface="Courier New"/>
                <a:cs typeface="Courier New"/>
              </a:rPr>
              <a:t>The bold eaglet on the  it was the day</a:t>
            </a:r>
            <a:r>
              <a:rPr dirty="0" sz="1400" spc="60" b="1">
                <a:latin typeface="Courier New"/>
                <a:cs typeface="Courier New"/>
              </a:rPr>
              <a:t> </a:t>
            </a:r>
            <a:r>
              <a:rPr dirty="0" sz="1400" spc="-5" b="1">
                <a:latin typeface="Courier New"/>
                <a:cs typeface="Courier New"/>
              </a:rPr>
              <a:t>before.</a:t>
            </a:r>
            <a:endParaRPr sz="1400">
              <a:latin typeface="Courier New"/>
              <a:cs typeface="Courier New"/>
            </a:endParaRPr>
          </a:p>
        </p:txBody>
      </p:sp>
      <p:sp>
        <p:nvSpPr>
          <p:cNvPr id="6" name="object 6"/>
          <p:cNvSpPr txBox="1"/>
          <p:nvPr/>
        </p:nvSpPr>
        <p:spPr>
          <a:xfrm>
            <a:off x="3716070" y="5708650"/>
            <a:ext cx="292227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The timid eaglet has</a:t>
            </a:r>
            <a:r>
              <a:rPr dirty="0" sz="1400" spc="55" b="1">
                <a:latin typeface="Courier New"/>
                <a:cs typeface="Courier New"/>
              </a:rPr>
              <a:t> </a:t>
            </a:r>
            <a:r>
              <a:rPr dirty="0" sz="1400" spc="-5" b="1">
                <a:latin typeface="Courier New"/>
                <a:cs typeface="Courier New"/>
              </a:rPr>
              <a:t>gotten</a:t>
            </a:r>
            <a:endParaRPr sz="1400">
              <a:latin typeface="Courier New"/>
              <a:cs typeface="Courier New"/>
            </a:endParaRPr>
          </a:p>
        </p:txBody>
      </p:sp>
      <p:sp>
        <p:nvSpPr>
          <p:cNvPr id="7" name="object 7"/>
          <p:cNvSpPr txBox="1"/>
          <p:nvPr/>
        </p:nvSpPr>
        <p:spPr>
          <a:xfrm>
            <a:off x="1131569" y="5910579"/>
            <a:ext cx="2386330" cy="238760"/>
          </a:xfrm>
          <a:prstGeom prst="rect">
            <a:avLst/>
          </a:prstGeom>
        </p:spPr>
        <p:txBody>
          <a:bodyPr wrap="square" lIns="0" tIns="12700" rIns="0" bIns="0" rtlCol="0" vert="horz">
            <a:spAutoFit/>
          </a:bodyPr>
          <a:lstStyle/>
          <a:p>
            <a:pPr marL="12700">
              <a:lnSpc>
                <a:spcPct val="100000"/>
              </a:lnSpc>
              <a:spcBef>
                <a:spcPts val="100"/>
              </a:spcBef>
              <a:tabLst>
                <a:tab pos="835025" algn="l"/>
                <a:tab pos="1337310" algn="l"/>
                <a:tab pos="2052955" algn="l"/>
              </a:tabLst>
            </a:pPr>
            <a:r>
              <a:rPr dirty="0" sz="1400" spc="-5" b="1">
                <a:latin typeface="Courier New"/>
                <a:cs typeface="Courier New"/>
              </a:rPr>
              <a:t>brave</a:t>
            </a:r>
            <a:r>
              <a:rPr dirty="0" sz="1400" b="1">
                <a:latin typeface="Courier New"/>
                <a:cs typeface="Courier New"/>
              </a:rPr>
              <a:t>r	</a:t>
            </a:r>
            <a:r>
              <a:rPr dirty="0" sz="1400" spc="-5" b="1">
                <a:latin typeface="Courier New"/>
                <a:cs typeface="Courier New"/>
              </a:rPr>
              <a:t>an</a:t>
            </a:r>
            <a:r>
              <a:rPr dirty="0" sz="1400" b="1">
                <a:latin typeface="Courier New"/>
                <a:cs typeface="Courier New"/>
              </a:rPr>
              <a:t>d	</a:t>
            </a:r>
            <a:r>
              <a:rPr dirty="0" sz="1400" spc="-5" b="1">
                <a:latin typeface="Courier New"/>
                <a:cs typeface="Courier New"/>
              </a:rPr>
              <a:t>move</a:t>
            </a:r>
            <a:r>
              <a:rPr dirty="0" sz="1400" b="1">
                <a:latin typeface="Courier New"/>
                <a:cs typeface="Courier New"/>
              </a:rPr>
              <a:t>d	</a:t>
            </a:r>
            <a:r>
              <a:rPr dirty="0" sz="1400" spc="-5" b="1">
                <a:latin typeface="Courier New"/>
                <a:cs typeface="Courier New"/>
              </a:rPr>
              <a:t>out</a:t>
            </a:r>
            <a:endParaRPr sz="1400">
              <a:latin typeface="Courier New"/>
              <a:cs typeface="Courier New"/>
            </a:endParaRPr>
          </a:p>
        </p:txBody>
      </p:sp>
      <p:sp>
        <p:nvSpPr>
          <p:cNvPr id="8" name="object 8"/>
          <p:cNvSpPr txBox="1"/>
          <p:nvPr/>
        </p:nvSpPr>
        <p:spPr>
          <a:xfrm>
            <a:off x="3674821" y="5910579"/>
            <a:ext cx="2964815" cy="238760"/>
          </a:xfrm>
          <a:prstGeom prst="rect">
            <a:avLst/>
          </a:prstGeom>
        </p:spPr>
        <p:txBody>
          <a:bodyPr wrap="square" lIns="0" tIns="12700" rIns="0" bIns="0" rtlCol="0" vert="horz">
            <a:spAutoFit/>
          </a:bodyPr>
          <a:lstStyle/>
          <a:p>
            <a:pPr marL="12700">
              <a:lnSpc>
                <a:spcPct val="100000"/>
              </a:lnSpc>
              <a:spcBef>
                <a:spcPts val="100"/>
              </a:spcBef>
              <a:tabLst>
                <a:tab pos="408305" algn="l"/>
                <a:tab pos="697230" algn="l"/>
                <a:tab pos="1412875" algn="l"/>
                <a:tab pos="2235835" algn="l"/>
                <a:tab pos="2631440" algn="l"/>
              </a:tabLst>
            </a:pPr>
            <a:r>
              <a:rPr dirty="0" sz="1400" spc="-5" b="1">
                <a:latin typeface="Courier New"/>
                <a:cs typeface="Courier New"/>
              </a:rPr>
              <a:t>t</a:t>
            </a:r>
            <a:r>
              <a:rPr dirty="0" sz="1400" b="1">
                <a:latin typeface="Courier New"/>
                <a:cs typeface="Courier New"/>
              </a:rPr>
              <a:t>o	a	</a:t>
            </a:r>
            <a:r>
              <a:rPr dirty="0" sz="1400" spc="-5" b="1">
                <a:latin typeface="Courier New"/>
                <a:cs typeface="Courier New"/>
              </a:rPr>
              <a:t>perc</a:t>
            </a:r>
            <a:r>
              <a:rPr dirty="0" sz="1400" b="1">
                <a:latin typeface="Courier New"/>
                <a:cs typeface="Courier New"/>
              </a:rPr>
              <a:t>h	</a:t>
            </a:r>
            <a:r>
              <a:rPr dirty="0" sz="1400" spc="-5" b="1">
                <a:latin typeface="Courier New"/>
                <a:cs typeface="Courier New"/>
              </a:rPr>
              <a:t>close</a:t>
            </a:r>
            <a:r>
              <a:rPr dirty="0" sz="1400" b="1">
                <a:latin typeface="Courier New"/>
                <a:cs typeface="Courier New"/>
              </a:rPr>
              <a:t>r	</a:t>
            </a:r>
            <a:r>
              <a:rPr dirty="0" sz="1400" spc="-5" b="1">
                <a:latin typeface="Courier New"/>
                <a:cs typeface="Courier New"/>
              </a:rPr>
              <a:t>t</a:t>
            </a:r>
            <a:r>
              <a:rPr dirty="0" sz="1400" b="1">
                <a:latin typeface="Courier New"/>
                <a:cs typeface="Courier New"/>
              </a:rPr>
              <a:t>o	</a:t>
            </a:r>
            <a:r>
              <a:rPr dirty="0" sz="1400" spc="-5" b="1">
                <a:latin typeface="Courier New"/>
                <a:cs typeface="Courier New"/>
              </a:rPr>
              <a:t>its</a:t>
            </a:r>
            <a:endParaRPr sz="1400">
              <a:latin typeface="Courier New"/>
              <a:cs typeface="Courier New"/>
            </a:endParaRPr>
          </a:p>
        </p:txBody>
      </p:sp>
      <p:sp>
        <p:nvSpPr>
          <p:cNvPr id="9" name="object 9"/>
          <p:cNvSpPr txBox="1"/>
          <p:nvPr/>
        </p:nvSpPr>
        <p:spPr>
          <a:xfrm>
            <a:off x="1131569" y="6111240"/>
            <a:ext cx="87884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sibling.</a:t>
            </a:r>
            <a:endParaRPr sz="1400">
              <a:latin typeface="Courier New"/>
              <a:cs typeface="Courier New"/>
            </a:endParaRPr>
          </a:p>
        </p:txBody>
      </p:sp>
      <p:sp>
        <p:nvSpPr>
          <p:cNvPr id="10" name="object 10"/>
          <p:cNvSpPr txBox="1"/>
          <p:nvPr/>
        </p:nvSpPr>
        <p:spPr>
          <a:xfrm>
            <a:off x="3727627" y="6513830"/>
            <a:ext cx="291274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taking the lecture of</a:t>
            </a:r>
            <a:r>
              <a:rPr dirty="0" sz="1400" spc="815" b="1">
                <a:latin typeface="Courier New"/>
                <a:cs typeface="Courier New"/>
              </a:rPr>
              <a:t> </a:t>
            </a:r>
            <a:r>
              <a:rPr dirty="0" sz="1400" spc="-5" b="1">
                <a:latin typeface="Courier New"/>
                <a:cs typeface="Courier New"/>
              </a:rPr>
              <a:t>June</a:t>
            </a:r>
            <a:endParaRPr sz="1400">
              <a:latin typeface="Courier New"/>
              <a:cs typeface="Courier New"/>
            </a:endParaRPr>
          </a:p>
        </p:txBody>
      </p:sp>
      <p:sp>
        <p:nvSpPr>
          <p:cNvPr id="11" name="object 11"/>
          <p:cNvSpPr txBox="1"/>
          <p:nvPr/>
        </p:nvSpPr>
        <p:spPr>
          <a:xfrm>
            <a:off x="1131569" y="6513830"/>
            <a:ext cx="2486025" cy="440690"/>
          </a:xfrm>
          <a:prstGeom prst="rect">
            <a:avLst/>
          </a:prstGeom>
        </p:spPr>
        <p:txBody>
          <a:bodyPr wrap="square" lIns="0" tIns="12700" rIns="0" bIns="0" rtlCol="0" vert="horz">
            <a:spAutoFit/>
          </a:bodyPr>
          <a:lstStyle/>
          <a:p>
            <a:pPr marL="12700">
              <a:lnSpc>
                <a:spcPts val="1635"/>
              </a:lnSpc>
              <a:spcBef>
                <a:spcPts val="100"/>
              </a:spcBef>
            </a:pPr>
            <a:r>
              <a:rPr dirty="0" sz="1400" spc="-5" b="1">
                <a:latin typeface="Courier New"/>
                <a:cs typeface="Courier New"/>
              </a:rPr>
              <a:t>The eaglets seem to</a:t>
            </a:r>
            <a:r>
              <a:rPr dirty="0" sz="1400" spc="815" b="1">
                <a:latin typeface="Courier New"/>
                <a:cs typeface="Courier New"/>
              </a:rPr>
              <a:t> </a:t>
            </a:r>
            <a:r>
              <a:rPr dirty="0" sz="1400" spc="-5" b="1">
                <a:latin typeface="Courier New"/>
                <a:cs typeface="Courier New"/>
              </a:rPr>
              <a:t>be</a:t>
            </a:r>
            <a:endParaRPr sz="1400">
              <a:latin typeface="Courier New"/>
              <a:cs typeface="Courier New"/>
            </a:endParaRPr>
          </a:p>
          <a:p>
            <a:pPr marL="12700">
              <a:lnSpc>
                <a:spcPts val="1635"/>
              </a:lnSpc>
            </a:pPr>
            <a:r>
              <a:rPr dirty="0" sz="1400" spc="-5" b="1">
                <a:latin typeface="Courier New"/>
                <a:cs typeface="Courier New"/>
              </a:rPr>
              <a:t>13</a:t>
            </a:r>
            <a:r>
              <a:rPr dirty="0" sz="1400" spc="-15" b="1">
                <a:latin typeface="Courier New"/>
                <a:cs typeface="Courier New"/>
              </a:rPr>
              <a:t> </a:t>
            </a:r>
            <a:r>
              <a:rPr dirty="0" sz="1400" spc="-5" b="1">
                <a:latin typeface="Courier New"/>
                <a:cs typeface="Courier New"/>
              </a:rPr>
              <a:t>seriously.</a:t>
            </a:r>
            <a:endParaRPr sz="1400">
              <a:latin typeface="Courier New"/>
              <a:cs typeface="Courier New"/>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4939665" cy="575310"/>
        </p:xfrm>
        <a:graphic>
          <a:graphicData uri="http://schemas.openxmlformats.org/drawingml/2006/table">
            <a:tbl>
              <a:tblPr firstRow="1" bandRow="1">
                <a:tableStyleId>{2D5ABB26-0587-4C30-8999-92F81FD0307C}</a:tableStyleId>
              </a:tblPr>
              <a:tblGrid>
                <a:gridCol w="717550"/>
                <a:gridCol w="457200"/>
                <a:gridCol w="2894965"/>
                <a:gridCol w="869314"/>
              </a:tblGrid>
              <a:tr h="287377">
                <a:tc>
                  <a:txBody>
                    <a:bodyPr/>
                    <a:lstStyle/>
                    <a:p>
                      <a:pPr algn="ctr" marR="36830">
                        <a:lnSpc>
                          <a:spcPts val="2065"/>
                        </a:lnSpc>
                      </a:pPr>
                      <a:r>
                        <a:rPr dirty="0" sz="2000" spc="-5" b="1">
                          <a:latin typeface="Courier New"/>
                          <a:cs typeface="Courier New"/>
                        </a:rPr>
                        <a:t>July</a:t>
                      </a:r>
                      <a:endParaRPr sz="2000">
                        <a:latin typeface="Courier New"/>
                        <a:cs typeface="Courier New"/>
                      </a:endParaRPr>
                    </a:p>
                  </a:txBody>
                  <a:tcPr marL="0" marR="0" marB="0" marT="0"/>
                </a:tc>
                <a:tc>
                  <a:txBody>
                    <a:bodyPr/>
                    <a:lstStyle/>
                    <a:p>
                      <a:pPr algn="r" marR="68580">
                        <a:lnSpc>
                          <a:spcPts val="2065"/>
                        </a:lnSpc>
                      </a:pPr>
                      <a:r>
                        <a:rPr dirty="0" sz="2000" spc="-5" b="1">
                          <a:latin typeface="Courier New"/>
                          <a:cs typeface="Courier New"/>
                        </a:rPr>
                        <a:t>8,</a:t>
                      </a:r>
                      <a:endParaRPr sz="2000">
                        <a:latin typeface="Courier New"/>
                        <a:cs typeface="Courier New"/>
                      </a:endParaRPr>
                    </a:p>
                  </a:txBody>
                  <a:tcPr marL="0" marR="0" marB="0" marT="0"/>
                </a:tc>
                <a:tc>
                  <a:txBody>
                    <a:bodyPr/>
                    <a:lstStyle/>
                    <a:p>
                      <a:pPr marL="76200">
                        <a:lnSpc>
                          <a:spcPts val="2065"/>
                        </a:lnSpc>
                        <a:tabLst>
                          <a:tab pos="1142365" algn="l"/>
                        </a:tabLst>
                      </a:pPr>
                      <a:r>
                        <a:rPr dirty="0" sz="2000" spc="-5" b="1">
                          <a:latin typeface="Courier New"/>
                          <a:cs typeface="Courier New"/>
                        </a:rPr>
                        <a:t>2019:	Eaglet</a:t>
                      </a:r>
                      <a:r>
                        <a:rPr dirty="0" sz="2000" spc="-70" b="1">
                          <a:latin typeface="Courier New"/>
                          <a:cs typeface="Courier New"/>
                        </a:rPr>
                        <a:t> </a:t>
                      </a:r>
                      <a:r>
                        <a:rPr dirty="0" sz="2000" spc="-5" b="1">
                          <a:latin typeface="Courier New"/>
                          <a:cs typeface="Courier New"/>
                        </a:rPr>
                        <a:t>with</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Wings</a:t>
                      </a:r>
                      <a:endParaRPr sz="2000">
                        <a:latin typeface="Courier New"/>
                        <a:cs typeface="Courier New"/>
                      </a:endParaRPr>
                    </a:p>
                  </a:txBody>
                  <a:tcPr marL="0" marR="0" marB="0" marT="0"/>
                </a:tc>
              </a:tr>
              <a:tr h="287377">
                <a:tc>
                  <a:txBody>
                    <a:bodyPr/>
                    <a:lstStyle/>
                    <a:p>
                      <a:pPr algn="ctr" marR="36830">
                        <a:lnSpc>
                          <a:spcPts val="2060"/>
                        </a:lnSpc>
                      </a:pPr>
                      <a:r>
                        <a:rPr dirty="0" sz="2000" spc="-5" b="1">
                          <a:latin typeface="Courier New"/>
                          <a:cs typeface="Courier New"/>
                        </a:rPr>
                        <a:t>Open</a:t>
                      </a:r>
                      <a:endParaRPr sz="2000">
                        <a:latin typeface="Courier New"/>
                        <a:cs typeface="Courier New"/>
                      </a:endParaRPr>
                    </a:p>
                  </a:txBody>
                  <a:tcPr marL="0" marR="0" marB="0" marT="0"/>
                </a:tc>
                <a:tc>
                  <a:txBody>
                    <a:bodyPr/>
                    <a:lstStyle/>
                    <a:p>
                      <a:pPr algn="r" marR="68580">
                        <a:lnSpc>
                          <a:spcPts val="2060"/>
                        </a:lnSpc>
                      </a:pPr>
                      <a:r>
                        <a:rPr dirty="0" sz="2000" spc="-5" b="1">
                          <a:latin typeface="Courier New"/>
                          <a:cs typeface="Courier New"/>
                        </a:rPr>
                        <a:t>on</a:t>
                      </a:r>
                      <a:endParaRPr sz="2000">
                        <a:latin typeface="Courier New"/>
                        <a:cs typeface="Courier New"/>
                      </a:endParaRPr>
                    </a:p>
                  </a:txBody>
                  <a:tcPr marL="0" marR="0" marB="0" marT="0"/>
                </a:tc>
                <a:tc>
                  <a:txBody>
                    <a:bodyPr/>
                    <a:lstStyle/>
                    <a:p>
                      <a:pPr marL="76200">
                        <a:lnSpc>
                          <a:spcPts val="2060"/>
                        </a:lnSpc>
                      </a:pPr>
                      <a:r>
                        <a:rPr dirty="0" sz="2000" spc="-5" b="1">
                          <a:latin typeface="Courier New"/>
                          <a:cs typeface="Courier New"/>
                        </a:rPr>
                        <a:t>the Left</a:t>
                      </a:r>
                      <a:r>
                        <a:rPr dirty="0" sz="2000" spc="-40" b="1">
                          <a:latin typeface="Courier New"/>
                          <a:cs typeface="Courier New"/>
                        </a:rPr>
                        <a:t> </a:t>
                      </a:r>
                      <a:r>
                        <a:rPr dirty="0" sz="2000" spc="-5" b="1">
                          <a:latin typeface="Courier New"/>
                          <a:cs typeface="Courier New"/>
                        </a:rPr>
                        <a:t>Branch</a:t>
                      </a:r>
                      <a:endParaRPr sz="2000">
                        <a:latin typeface="Courier New"/>
                        <a:cs typeface="Courier New"/>
                      </a:endParaRPr>
                    </a:p>
                  </a:txBody>
                  <a:tcPr marL="0" marR="0" marB="0" marT="0"/>
                </a:tc>
                <a:tc>
                  <a:txBody>
                    <a:bodyPr/>
                    <a:lstStyle/>
                    <a:p>
                      <a:pPr>
                        <a:lnSpc>
                          <a:spcPct val="100000"/>
                        </a:lnSpc>
                      </a:pPr>
                      <a:endParaRPr sz="1400">
                        <a:latin typeface="Times New Roman"/>
                        <a:cs typeface="Times New Roman"/>
                      </a:endParaRPr>
                    </a:p>
                  </a:txBody>
                  <a:tcPr marL="0" marR="0" marB="0" marT="0"/>
                </a:tc>
              </a:tr>
            </a:tbl>
          </a:graphicData>
        </a:graphic>
      </p:graphicFrame>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9260" cy="1647189"/>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It looks like this eaglet has just landed on the  long branch on the left side of the nest. It is  showing patterns of light and dark feathers on the  undersides of its wings and</a:t>
            </a:r>
            <a:r>
              <a:rPr dirty="0" sz="1400" spc="-25" b="1">
                <a:latin typeface="Courier New"/>
                <a:cs typeface="Courier New"/>
              </a:rPr>
              <a:t> </a:t>
            </a:r>
            <a:r>
              <a:rPr dirty="0" sz="1400" spc="-5" b="1">
                <a:latin typeface="Courier New"/>
                <a:cs typeface="Courier New"/>
              </a:rPr>
              <a:t>tail.</a:t>
            </a:r>
            <a:endParaRPr sz="1400">
              <a:latin typeface="Courier New"/>
              <a:cs typeface="Courier New"/>
            </a:endParaRPr>
          </a:p>
          <a:p>
            <a:pPr>
              <a:lnSpc>
                <a:spcPct val="100000"/>
              </a:lnSpc>
              <a:spcBef>
                <a:spcPts val="35"/>
              </a:spcBef>
            </a:pPr>
            <a:endParaRPr sz="1350">
              <a:latin typeface="Times New Roman"/>
              <a:cs typeface="Times New Roman"/>
            </a:endParaRPr>
          </a:p>
          <a:p>
            <a:pPr algn="just" marL="12700" marR="5080">
              <a:lnSpc>
                <a:spcPct val="94300"/>
              </a:lnSpc>
            </a:pPr>
            <a:r>
              <a:rPr dirty="0" sz="1400" spc="-5" b="1">
                <a:latin typeface="Courier New"/>
                <a:cs typeface="Courier New"/>
              </a:rPr>
              <a:t>The two eaglets seem to be moving independently so  now we tend to see only one or the other, but not  both in the same</a:t>
            </a:r>
            <a:r>
              <a:rPr dirty="0" sz="1400" spc="-15" b="1">
                <a:latin typeface="Courier New"/>
                <a:cs typeface="Courier New"/>
              </a:rPr>
              <a:t> </a:t>
            </a:r>
            <a:r>
              <a:rPr dirty="0" sz="1400" spc="-5" b="1">
                <a:latin typeface="Courier New"/>
                <a:cs typeface="Courier New"/>
              </a:rPr>
              <a:t>place.</a:t>
            </a:r>
            <a:endParaRPr sz="1400">
              <a:latin typeface="Courier New"/>
              <a:cs typeface="Courier New"/>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9022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July 9,</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One Adult Eagle on Mohansic</a:t>
            </a:r>
            <a:r>
              <a:rPr dirty="0" sz="2000" spc="-80" b="1">
                <a:latin typeface="Courier New"/>
                <a:cs typeface="Courier New"/>
              </a:rPr>
              <a:t> </a:t>
            </a:r>
            <a:r>
              <a:rPr dirty="0" sz="2000" spc="-5" b="1">
                <a:latin typeface="Courier New"/>
                <a:cs typeface="Courier New"/>
              </a:rPr>
              <a:t>Lake</a:t>
            </a:r>
            <a:endParaRPr sz="2000">
              <a:latin typeface="Courier New"/>
              <a:cs typeface="Courier New"/>
            </a:endParaRPr>
          </a:p>
        </p:txBody>
      </p:sp>
      <p:sp>
        <p:nvSpPr>
          <p:cNvPr id="3" name="object 3"/>
          <p:cNvSpPr/>
          <p:nvPr/>
        </p:nvSpPr>
        <p:spPr>
          <a:xfrm>
            <a:off x="1143000" y="1662429"/>
            <a:ext cx="5486400" cy="365633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78779"/>
            <a:ext cx="5509895" cy="2251710"/>
          </a:xfrm>
          <a:prstGeom prst="rect">
            <a:avLst/>
          </a:prstGeom>
        </p:spPr>
        <p:txBody>
          <a:bodyPr wrap="square" lIns="0" tIns="24765" rIns="0" bIns="0" rtlCol="0" vert="horz">
            <a:spAutoFit/>
          </a:bodyPr>
          <a:lstStyle/>
          <a:p>
            <a:pPr algn="just" marL="12700" marR="5080">
              <a:lnSpc>
                <a:spcPct val="94400"/>
              </a:lnSpc>
              <a:spcBef>
                <a:spcPts val="195"/>
              </a:spcBef>
            </a:pPr>
            <a:r>
              <a:rPr dirty="0" sz="1400" spc="-5" b="1">
                <a:latin typeface="Courier New"/>
                <a:cs typeface="Courier New"/>
              </a:rPr>
              <a:t>The parents of the eaglets are not seen very often  anymore, and we never see both of them at the same  time. It is likely that one (the male?) has  already left the area and headed north to its  summer home. This eagle may be hanging around in  order to make sure the children also head</a:t>
            </a:r>
            <a:r>
              <a:rPr dirty="0" sz="1400" spc="-50" b="1">
                <a:latin typeface="Courier New"/>
                <a:cs typeface="Courier New"/>
              </a:rPr>
              <a:t> </a:t>
            </a:r>
            <a:r>
              <a:rPr dirty="0" sz="1400" spc="-5" b="1">
                <a:latin typeface="Courier New"/>
                <a:cs typeface="Courier New"/>
              </a:rPr>
              <a:t>north.</a:t>
            </a:r>
            <a:endParaRPr sz="1400">
              <a:latin typeface="Courier New"/>
              <a:cs typeface="Courier New"/>
            </a:endParaRPr>
          </a:p>
          <a:p>
            <a:pPr>
              <a:lnSpc>
                <a:spcPct val="100000"/>
              </a:lnSpc>
              <a:spcBef>
                <a:spcPts val="30"/>
              </a:spcBef>
            </a:pPr>
            <a:endParaRPr sz="1350">
              <a:latin typeface="Times New Roman"/>
              <a:cs typeface="Times New Roman"/>
            </a:endParaRPr>
          </a:p>
          <a:p>
            <a:pPr algn="just" marL="12700" marR="5080">
              <a:lnSpc>
                <a:spcPct val="94200"/>
              </a:lnSpc>
              <a:spcBef>
                <a:spcPts val="5"/>
              </a:spcBef>
            </a:pPr>
            <a:r>
              <a:rPr dirty="0" sz="1400" spc="-5" b="1">
                <a:latin typeface="Courier New"/>
                <a:cs typeface="Courier New"/>
              </a:rPr>
              <a:t>This eagle appears to be perched with its feet  underwater. Soon after this shot was taken it  moved over to </a:t>
            </a:r>
            <a:r>
              <a:rPr dirty="0" sz="1400" b="1">
                <a:latin typeface="Courier New"/>
                <a:cs typeface="Courier New"/>
              </a:rPr>
              <a:t>a </a:t>
            </a:r>
            <a:r>
              <a:rPr dirty="0" sz="1400" spc="-5" b="1">
                <a:latin typeface="Courier New"/>
                <a:cs typeface="Courier New"/>
              </a:rPr>
              <a:t>part of the fallen tree that is out  of the</a:t>
            </a:r>
            <a:r>
              <a:rPr dirty="0" sz="1400" spc="-10" b="1">
                <a:latin typeface="Courier New"/>
                <a:cs typeface="Courier New"/>
              </a:rPr>
              <a:t> </a:t>
            </a:r>
            <a:r>
              <a:rPr dirty="0" sz="1400" spc="-5" b="1">
                <a:latin typeface="Courier New"/>
                <a:cs typeface="Courier New"/>
              </a:rPr>
              <a:t>water,</a:t>
            </a:r>
            <a:endParaRPr sz="1400">
              <a:latin typeface="Courier New"/>
              <a:cs typeface="Courier New"/>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12519" y="915030"/>
          <a:ext cx="5244465" cy="575310"/>
        </p:xfrm>
        <a:graphic>
          <a:graphicData uri="http://schemas.openxmlformats.org/drawingml/2006/table">
            <a:tbl>
              <a:tblPr firstRow="1" bandRow="1">
                <a:tableStyleId>{2D5ABB26-0587-4C30-8999-92F81FD0307C}</a:tableStyleId>
              </a:tblPr>
              <a:tblGrid>
                <a:gridCol w="2241550"/>
                <a:gridCol w="762000"/>
                <a:gridCol w="1371600"/>
                <a:gridCol w="869950"/>
              </a:tblGrid>
              <a:tr h="287377">
                <a:tc>
                  <a:txBody>
                    <a:bodyPr/>
                    <a:lstStyle/>
                    <a:p>
                      <a:pPr algn="ctr" marR="36830">
                        <a:lnSpc>
                          <a:spcPts val="2065"/>
                        </a:lnSpc>
                      </a:pPr>
                      <a:r>
                        <a:rPr dirty="0" sz="2000" spc="-5" b="1">
                          <a:latin typeface="Courier New"/>
                          <a:cs typeface="Courier New"/>
                        </a:rPr>
                        <a:t>July 12,</a:t>
                      </a:r>
                      <a:r>
                        <a:rPr dirty="0" sz="2000" spc="-90" b="1">
                          <a:latin typeface="Courier New"/>
                          <a:cs typeface="Courier New"/>
                        </a:rPr>
                        <a:t> </a:t>
                      </a:r>
                      <a:r>
                        <a:rPr dirty="0" sz="2000" spc="-5" b="1">
                          <a:latin typeface="Courier New"/>
                          <a:cs typeface="Courier New"/>
                        </a:rPr>
                        <a:t>2019:</a:t>
                      </a:r>
                      <a:endParaRPr sz="2000">
                        <a:latin typeface="Courier New"/>
                        <a:cs typeface="Courier New"/>
                      </a:endParaRPr>
                    </a:p>
                  </a:txBody>
                  <a:tcPr marL="0" marR="0" marB="0" marT="0"/>
                </a:tc>
                <a:tc>
                  <a:txBody>
                    <a:bodyPr/>
                    <a:lstStyle/>
                    <a:p>
                      <a:pPr algn="r" marR="67945">
                        <a:lnSpc>
                          <a:spcPts val="2065"/>
                        </a:lnSpc>
                      </a:pPr>
                      <a:r>
                        <a:rPr dirty="0" sz="2000" spc="-5" b="1">
                          <a:latin typeface="Courier New"/>
                          <a:cs typeface="Courier New"/>
                        </a:rPr>
                        <a:t>One</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Juvenile</a:t>
                      </a:r>
                      <a:endParaRPr sz="2000">
                        <a:latin typeface="Courier New"/>
                        <a:cs typeface="Courier New"/>
                      </a:endParaRPr>
                    </a:p>
                  </a:txBody>
                  <a:tcPr marL="0" marR="0" marB="0" marT="0"/>
                </a:tc>
                <a:tc>
                  <a:txBody>
                    <a:bodyPr/>
                    <a:lstStyle/>
                    <a:p>
                      <a:pPr marL="76200">
                        <a:lnSpc>
                          <a:spcPts val="2065"/>
                        </a:lnSpc>
                      </a:pPr>
                      <a:r>
                        <a:rPr dirty="0" sz="2000" spc="-5" b="1">
                          <a:latin typeface="Courier New"/>
                          <a:cs typeface="Courier New"/>
                        </a:rPr>
                        <a:t>Eagle</a:t>
                      </a:r>
                      <a:endParaRPr sz="2000">
                        <a:latin typeface="Courier New"/>
                        <a:cs typeface="Courier New"/>
                      </a:endParaRPr>
                    </a:p>
                  </a:txBody>
                  <a:tcPr marL="0" marR="0" marB="0" marT="0"/>
                </a:tc>
              </a:tr>
              <a:tr h="287377">
                <a:tc>
                  <a:txBody>
                    <a:bodyPr/>
                    <a:lstStyle/>
                    <a:p>
                      <a:pPr algn="ctr" marR="36830">
                        <a:lnSpc>
                          <a:spcPts val="2060"/>
                        </a:lnSpc>
                      </a:pPr>
                      <a:r>
                        <a:rPr dirty="0" sz="2000" spc="-5" b="1">
                          <a:latin typeface="Courier New"/>
                          <a:cs typeface="Courier New"/>
                        </a:rPr>
                        <a:t>Landing on</a:t>
                      </a:r>
                      <a:r>
                        <a:rPr dirty="0" sz="2000" spc="-90" b="1">
                          <a:latin typeface="Courier New"/>
                          <a:cs typeface="Courier New"/>
                        </a:rPr>
                        <a:t> </a:t>
                      </a:r>
                      <a:r>
                        <a:rPr dirty="0" sz="2000" spc="-5" b="1">
                          <a:latin typeface="Courier New"/>
                          <a:cs typeface="Courier New"/>
                        </a:rPr>
                        <a:t>the</a:t>
                      </a:r>
                      <a:endParaRPr sz="2000">
                        <a:latin typeface="Courier New"/>
                        <a:cs typeface="Courier New"/>
                      </a:endParaRPr>
                    </a:p>
                  </a:txBody>
                  <a:tcPr marL="0" marR="0" marB="0" marT="0"/>
                </a:tc>
                <a:tc>
                  <a:txBody>
                    <a:bodyPr/>
                    <a:lstStyle/>
                    <a:p>
                      <a:pPr algn="r" marR="68580">
                        <a:lnSpc>
                          <a:spcPts val="2060"/>
                        </a:lnSpc>
                      </a:pPr>
                      <a:r>
                        <a:rPr dirty="0" sz="2000" spc="-5" b="1">
                          <a:latin typeface="Courier New"/>
                          <a:cs typeface="Courier New"/>
                        </a:rPr>
                        <a:t>Left</a:t>
                      </a:r>
                      <a:endParaRPr sz="2000">
                        <a:latin typeface="Courier New"/>
                        <a:cs typeface="Courier New"/>
                      </a:endParaRPr>
                    </a:p>
                  </a:txBody>
                  <a:tcPr marL="0" marR="0" marB="0" marT="0"/>
                </a:tc>
                <a:tc>
                  <a:txBody>
                    <a:bodyPr/>
                    <a:lstStyle/>
                    <a:p>
                      <a:pPr marL="75565">
                        <a:lnSpc>
                          <a:spcPts val="2060"/>
                        </a:lnSpc>
                      </a:pPr>
                      <a:r>
                        <a:rPr dirty="0" sz="2000" spc="-5" b="1">
                          <a:latin typeface="Courier New"/>
                          <a:cs typeface="Courier New"/>
                        </a:rPr>
                        <a:t>Branch</a:t>
                      </a:r>
                      <a:endParaRPr sz="2000">
                        <a:latin typeface="Courier New"/>
                        <a:cs typeface="Courier New"/>
                      </a:endParaRPr>
                    </a:p>
                  </a:txBody>
                  <a:tcPr marL="0" marR="0" marB="0" marT="0"/>
                </a:tc>
                <a:tc>
                  <a:txBody>
                    <a:bodyPr/>
                    <a:lstStyle/>
                    <a:p>
                      <a:pPr>
                        <a:lnSpc>
                          <a:spcPct val="100000"/>
                        </a:lnSpc>
                      </a:pPr>
                      <a:endParaRPr sz="1400">
                        <a:latin typeface="Times New Roman"/>
                        <a:cs typeface="Times New Roman"/>
                      </a:endParaRPr>
                    </a:p>
                  </a:txBody>
                  <a:tcPr marL="0" marR="0" marB="0" marT="0"/>
                </a:tc>
              </a:tr>
            </a:tbl>
          </a:graphicData>
        </a:graphic>
      </p:graphicFrame>
      <p:sp>
        <p:nvSpPr>
          <p:cNvPr id="3" name="object 3"/>
          <p:cNvSpPr/>
          <p:nvPr/>
        </p:nvSpPr>
        <p:spPr>
          <a:xfrm>
            <a:off x="1143000" y="1662429"/>
            <a:ext cx="5486400" cy="365633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478779"/>
            <a:ext cx="550926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This</a:t>
            </a:r>
            <a:r>
              <a:rPr dirty="0" sz="1400" spc="110" b="1">
                <a:latin typeface="Courier New"/>
                <a:cs typeface="Courier New"/>
              </a:rPr>
              <a:t> </a:t>
            </a:r>
            <a:r>
              <a:rPr dirty="0" sz="1400" spc="-5" b="1">
                <a:latin typeface="Courier New"/>
                <a:cs typeface="Courier New"/>
              </a:rPr>
              <a:t>branch</a:t>
            </a:r>
            <a:r>
              <a:rPr dirty="0" sz="1400" spc="110" b="1">
                <a:latin typeface="Courier New"/>
                <a:cs typeface="Courier New"/>
              </a:rPr>
              <a:t> </a:t>
            </a:r>
            <a:r>
              <a:rPr dirty="0" sz="1400" spc="-5" b="1">
                <a:latin typeface="Courier New"/>
                <a:cs typeface="Courier New"/>
              </a:rPr>
              <a:t>is</a:t>
            </a:r>
            <a:r>
              <a:rPr dirty="0" sz="1400" spc="110" b="1">
                <a:latin typeface="Courier New"/>
                <a:cs typeface="Courier New"/>
              </a:rPr>
              <a:t> </a:t>
            </a:r>
            <a:r>
              <a:rPr dirty="0" sz="1400" spc="-5" b="1">
                <a:latin typeface="Courier New"/>
                <a:cs typeface="Courier New"/>
              </a:rPr>
              <a:t>close</a:t>
            </a:r>
            <a:r>
              <a:rPr dirty="0" sz="1400" spc="110" b="1">
                <a:latin typeface="Courier New"/>
                <a:cs typeface="Courier New"/>
              </a:rPr>
              <a:t> </a:t>
            </a:r>
            <a:r>
              <a:rPr dirty="0" sz="1400" spc="-5" b="1">
                <a:latin typeface="Courier New"/>
                <a:cs typeface="Courier New"/>
              </a:rPr>
              <a:t>to</a:t>
            </a:r>
            <a:r>
              <a:rPr dirty="0" sz="1400" spc="110" b="1">
                <a:latin typeface="Courier New"/>
                <a:cs typeface="Courier New"/>
              </a:rPr>
              <a:t> </a:t>
            </a:r>
            <a:r>
              <a:rPr dirty="0" sz="1400" spc="-5" b="1">
                <a:latin typeface="Courier New"/>
                <a:cs typeface="Courier New"/>
              </a:rPr>
              <a:t>the</a:t>
            </a:r>
            <a:r>
              <a:rPr dirty="0" sz="1400" spc="110" b="1">
                <a:latin typeface="Courier New"/>
                <a:cs typeface="Courier New"/>
              </a:rPr>
              <a:t> </a:t>
            </a:r>
            <a:r>
              <a:rPr dirty="0" sz="1400" spc="-5" b="1">
                <a:latin typeface="Courier New"/>
                <a:cs typeface="Courier New"/>
              </a:rPr>
              <a:t>nest</a:t>
            </a:r>
            <a:r>
              <a:rPr dirty="0" sz="1400" spc="110" b="1">
                <a:latin typeface="Courier New"/>
                <a:cs typeface="Courier New"/>
              </a:rPr>
              <a:t> </a:t>
            </a:r>
            <a:r>
              <a:rPr dirty="0" sz="1400" spc="-5" b="1">
                <a:latin typeface="Courier New"/>
                <a:cs typeface="Courier New"/>
              </a:rPr>
              <a:t>which</a:t>
            </a:r>
            <a:r>
              <a:rPr dirty="0" sz="1400" spc="110" b="1">
                <a:latin typeface="Courier New"/>
                <a:cs typeface="Courier New"/>
              </a:rPr>
              <a:t> </a:t>
            </a:r>
            <a:r>
              <a:rPr dirty="0" sz="1400" spc="-5" b="1">
                <a:latin typeface="Courier New"/>
                <a:cs typeface="Courier New"/>
              </a:rPr>
              <a:t>can</a:t>
            </a:r>
            <a:r>
              <a:rPr dirty="0" sz="1400" spc="110" b="1">
                <a:latin typeface="Courier New"/>
                <a:cs typeface="Courier New"/>
              </a:rPr>
              <a:t> </a:t>
            </a:r>
            <a:r>
              <a:rPr dirty="0" sz="1400" spc="-5" b="1">
                <a:latin typeface="Courier New"/>
                <a:cs typeface="Courier New"/>
              </a:rPr>
              <a:t>be</a:t>
            </a:r>
            <a:r>
              <a:rPr dirty="0" sz="1400" spc="110" b="1">
                <a:latin typeface="Courier New"/>
                <a:cs typeface="Courier New"/>
              </a:rPr>
              <a:t> </a:t>
            </a:r>
            <a:r>
              <a:rPr dirty="0" sz="1400" spc="-5" b="1">
                <a:latin typeface="Courier New"/>
                <a:cs typeface="Courier New"/>
              </a:rPr>
              <a:t>seen</a:t>
            </a:r>
            <a:endParaRPr sz="1400">
              <a:latin typeface="Courier New"/>
              <a:cs typeface="Courier New"/>
            </a:endParaRPr>
          </a:p>
        </p:txBody>
      </p:sp>
      <p:sp>
        <p:nvSpPr>
          <p:cNvPr id="5" name="object 5"/>
          <p:cNvSpPr txBox="1"/>
          <p:nvPr/>
        </p:nvSpPr>
        <p:spPr>
          <a:xfrm>
            <a:off x="5528208" y="5680709"/>
            <a:ext cx="1112520" cy="641350"/>
          </a:xfrm>
          <a:prstGeom prst="rect">
            <a:avLst/>
          </a:prstGeom>
        </p:spPr>
        <p:txBody>
          <a:bodyPr wrap="square" lIns="0" tIns="24765" rIns="0" bIns="0" rtlCol="0" vert="horz">
            <a:spAutoFit/>
          </a:bodyPr>
          <a:lstStyle/>
          <a:p>
            <a:pPr algn="just" marL="12700" marR="5080" indent="5080">
              <a:lnSpc>
                <a:spcPct val="94300"/>
              </a:lnSpc>
              <a:spcBef>
                <a:spcPts val="195"/>
              </a:spcBef>
            </a:pPr>
            <a:r>
              <a:rPr dirty="0" sz="1400" spc="-5" b="1">
                <a:latin typeface="Courier New"/>
                <a:cs typeface="Courier New"/>
              </a:rPr>
              <a:t>have grown  By now it  </a:t>
            </a:r>
            <a:r>
              <a:rPr dirty="0" sz="1400" b="1">
                <a:latin typeface="Courier New"/>
                <a:cs typeface="Courier New"/>
              </a:rPr>
              <a:t>a</a:t>
            </a:r>
            <a:r>
              <a:rPr dirty="0" sz="1400" spc="30" b="1">
                <a:latin typeface="Courier New"/>
                <a:cs typeface="Courier New"/>
              </a:rPr>
              <a:t> </a:t>
            </a:r>
            <a:r>
              <a:rPr dirty="0" sz="1400" spc="-5" b="1">
                <a:latin typeface="Courier New"/>
                <a:cs typeface="Courier New"/>
              </a:rPr>
              <a:t>juvenile</a:t>
            </a:r>
            <a:endParaRPr sz="1400">
              <a:latin typeface="Courier New"/>
              <a:cs typeface="Courier New"/>
            </a:endParaRPr>
          </a:p>
        </p:txBody>
      </p:sp>
      <p:sp>
        <p:nvSpPr>
          <p:cNvPr id="6" name="object 6"/>
          <p:cNvSpPr txBox="1"/>
          <p:nvPr/>
        </p:nvSpPr>
        <p:spPr>
          <a:xfrm>
            <a:off x="1131569" y="5680709"/>
            <a:ext cx="430593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on the right. The wings of this eaglet  very large and capable of long flights.  is more appropriate to refer to this as  eagle rather than an</a:t>
            </a:r>
            <a:r>
              <a:rPr dirty="0" sz="1400" spc="-30" b="1">
                <a:latin typeface="Courier New"/>
                <a:cs typeface="Courier New"/>
              </a:rPr>
              <a:t> </a:t>
            </a:r>
            <a:r>
              <a:rPr dirty="0" sz="1400" spc="-5" b="1">
                <a:latin typeface="Courier New"/>
                <a:cs typeface="Courier New"/>
              </a:rPr>
              <a:t>"eaglet".</a:t>
            </a:r>
            <a:endParaRPr sz="1400">
              <a:latin typeface="Courier New"/>
              <a:cs typeface="Courier New"/>
            </a:endParaRPr>
          </a:p>
        </p:txBody>
      </p:sp>
      <p:sp>
        <p:nvSpPr>
          <p:cNvPr id="7" name="object 7"/>
          <p:cNvSpPr txBox="1"/>
          <p:nvPr/>
        </p:nvSpPr>
        <p:spPr>
          <a:xfrm>
            <a:off x="1131569" y="6686550"/>
            <a:ext cx="5509895"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Its stronger sibling may have already began its  northward migration. The remaining eaglet only  needs is </a:t>
            </a:r>
            <a:r>
              <a:rPr dirty="0" sz="1400" b="1">
                <a:latin typeface="Courier New"/>
                <a:cs typeface="Courier New"/>
              </a:rPr>
              <a:t>a </a:t>
            </a:r>
            <a:r>
              <a:rPr dirty="0" sz="1400" spc="-5" b="1">
                <a:latin typeface="Courier New"/>
                <a:cs typeface="Courier New"/>
              </a:rPr>
              <a:t>little more practice and some prodding  from the parent that has remained nearby before it  heads off to somewhere it has never seen</a:t>
            </a:r>
            <a:r>
              <a:rPr dirty="0" sz="1400" spc="-50" b="1">
                <a:latin typeface="Courier New"/>
                <a:cs typeface="Courier New"/>
              </a:rPr>
              <a:t> </a:t>
            </a:r>
            <a:r>
              <a:rPr dirty="0" sz="1400" spc="-5" b="1">
                <a:latin typeface="Courier New"/>
                <a:cs typeface="Courier New"/>
              </a:rPr>
              <a:t>before.</a:t>
            </a:r>
            <a:endParaRPr sz="1400">
              <a:latin typeface="Courier New"/>
              <a:cs typeface="Courier New"/>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45974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July 20,</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One Eaglet and One Adult</a:t>
            </a:r>
            <a:r>
              <a:rPr dirty="0" sz="2000" spc="-80" b="1">
                <a:latin typeface="Courier New"/>
                <a:cs typeface="Courier New"/>
              </a:rPr>
              <a:t> </a:t>
            </a:r>
            <a:r>
              <a:rPr dirty="0" sz="2000" spc="-5" b="1">
                <a:latin typeface="Courier New"/>
                <a:cs typeface="Courier New"/>
              </a:rPr>
              <a:t>Eagle</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3219450"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One adult eagle (parent)</a:t>
            </a:r>
            <a:r>
              <a:rPr dirty="0" sz="1400" spc="720" b="1">
                <a:latin typeface="Courier New"/>
                <a:cs typeface="Courier New"/>
              </a:rPr>
              <a:t> </a:t>
            </a:r>
            <a:r>
              <a:rPr dirty="0" sz="1400" spc="-5" b="1">
                <a:latin typeface="Courier New"/>
                <a:cs typeface="Courier New"/>
              </a:rPr>
              <a:t>and</a:t>
            </a:r>
            <a:endParaRPr sz="1400">
              <a:latin typeface="Courier New"/>
              <a:cs typeface="Courier New"/>
            </a:endParaRPr>
          </a:p>
        </p:txBody>
      </p:sp>
      <p:sp>
        <p:nvSpPr>
          <p:cNvPr id="5" name="object 5"/>
          <p:cNvSpPr txBox="1"/>
          <p:nvPr/>
        </p:nvSpPr>
        <p:spPr>
          <a:xfrm>
            <a:off x="4483989" y="5507990"/>
            <a:ext cx="2155825" cy="238760"/>
          </a:xfrm>
          <a:prstGeom prst="rect">
            <a:avLst/>
          </a:prstGeom>
        </p:spPr>
        <p:txBody>
          <a:bodyPr wrap="square" lIns="0" tIns="12700" rIns="0" bIns="0" rtlCol="0" vert="horz">
            <a:spAutoFit/>
          </a:bodyPr>
          <a:lstStyle/>
          <a:p>
            <a:pPr marL="12700">
              <a:lnSpc>
                <a:spcPct val="100000"/>
              </a:lnSpc>
              <a:spcBef>
                <a:spcPts val="100"/>
              </a:spcBef>
            </a:pPr>
            <a:r>
              <a:rPr dirty="0" sz="1400" spc="-5" b="1">
                <a:latin typeface="Courier New"/>
                <a:cs typeface="Courier New"/>
              </a:rPr>
              <a:t>one juvenile</a:t>
            </a:r>
            <a:r>
              <a:rPr dirty="0" sz="1400" spc="-105" b="1">
                <a:latin typeface="Courier New"/>
                <a:cs typeface="Courier New"/>
              </a:rPr>
              <a:t> </a:t>
            </a:r>
            <a:r>
              <a:rPr dirty="0" sz="1400" spc="-5" b="1">
                <a:latin typeface="Courier New"/>
                <a:cs typeface="Courier New"/>
              </a:rPr>
              <a:t>eaglet</a:t>
            </a:r>
            <a:endParaRPr sz="1400">
              <a:latin typeface="Courier New"/>
              <a:cs typeface="Courier New"/>
            </a:endParaRPr>
          </a:p>
        </p:txBody>
      </p:sp>
      <p:sp>
        <p:nvSpPr>
          <p:cNvPr id="6" name="object 6"/>
          <p:cNvSpPr txBox="1"/>
          <p:nvPr/>
        </p:nvSpPr>
        <p:spPr>
          <a:xfrm>
            <a:off x="1131569" y="5708650"/>
            <a:ext cx="5509260" cy="104394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(child) are perched on </a:t>
            </a:r>
            <a:r>
              <a:rPr dirty="0" sz="1400" b="1">
                <a:latin typeface="Courier New"/>
                <a:cs typeface="Courier New"/>
              </a:rPr>
              <a:t>a </a:t>
            </a:r>
            <a:r>
              <a:rPr dirty="0" sz="1400" spc="-5" b="1">
                <a:latin typeface="Courier New"/>
                <a:cs typeface="Courier New"/>
              </a:rPr>
              <a:t>dead tree overlooking  Mohansic Lake. The former eaglet is now </a:t>
            </a:r>
            <a:r>
              <a:rPr dirty="0" sz="1400" b="1">
                <a:latin typeface="Courier New"/>
                <a:cs typeface="Courier New"/>
              </a:rPr>
              <a:t>a </a:t>
            </a:r>
            <a:r>
              <a:rPr dirty="0" sz="1400" spc="-5" b="1">
                <a:latin typeface="Courier New"/>
                <a:cs typeface="Courier New"/>
              </a:rPr>
              <a:t>juvenile  eagle and it is no longer interested in the old  nest. It needs to head north but it may be  intimidated.</a:t>
            </a:r>
            <a:endParaRPr sz="1400">
              <a:latin typeface="Courier New"/>
              <a:cs typeface="Courier New"/>
            </a:endParaRPr>
          </a:p>
        </p:txBody>
      </p:sp>
      <p:sp>
        <p:nvSpPr>
          <p:cNvPr id="7" name="object 7"/>
          <p:cNvSpPr txBox="1"/>
          <p:nvPr/>
        </p:nvSpPr>
        <p:spPr>
          <a:xfrm>
            <a:off x="1131569" y="6916419"/>
            <a:ext cx="4077335" cy="440690"/>
          </a:xfrm>
          <a:prstGeom prst="rect">
            <a:avLst/>
          </a:prstGeom>
        </p:spPr>
        <p:txBody>
          <a:bodyPr wrap="square" lIns="0" tIns="28575" rIns="0" bIns="0" rtlCol="0" vert="horz">
            <a:spAutoFit/>
          </a:bodyPr>
          <a:lstStyle/>
          <a:p>
            <a:pPr marL="12700" marR="5080">
              <a:lnSpc>
                <a:spcPts val="1590"/>
              </a:lnSpc>
              <a:spcBef>
                <a:spcPts val="225"/>
              </a:spcBef>
            </a:pPr>
            <a:r>
              <a:rPr dirty="0" sz="1400" spc="-5" b="1">
                <a:latin typeface="Courier New"/>
                <a:cs typeface="Courier New"/>
              </a:rPr>
              <a:t>The parent may be trying to convince  eagle that it time to get its show</a:t>
            </a:r>
            <a:r>
              <a:rPr dirty="0" sz="1400" spc="775" b="1">
                <a:latin typeface="Courier New"/>
                <a:cs typeface="Courier New"/>
              </a:rPr>
              <a:t> </a:t>
            </a:r>
            <a:r>
              <a:rPr dirty="0" sz="1400" spc="-5" b="1">
                <a:latin typeface="Courier New"/>
                <a:cs typeface="Courier New"/>
              </a:rPr>
              <a:t>on</a:t>
            </a:r>
            <a:endParaRPr sz="1400">
              <a:latin typeface="Courier New"/>
              <a:cs typeface="Courier New"/>
            </a:endParaRPr>
          </a:p>
        </p:txBody>
      </p:sp>
      <p:sp>
        <p:nvSpPr>
          <p:cNvPr id="8" name="object 8"/>
          <p:cNvSpPr txBox="1"/>
          <p:nvPr/>
        </p:nvSpPr>
        <p:spPr>
          <a:xfrm>
            <a:off x="5303647" y="6916419"/>
            <a:ext cx="1337945" cy="440690"/>
          </a:xfrm>
          <a:prstGeom prst="rect">
            <a:avLst/>
          </a:prstGeom>
        </p:spPr>
        <p:txBody>
          <a:bodyPr wrap="square" lIns="0" tIns="28575" rIns="0" bIns="0" rtlCol="0" vert="horz">
            <a:spAutoFit/>
          </a:bodyPr>
          <a:lstStyle/>
          <a:p>
            <a:pPr marL="12700" marR="5080">
              <a:lnSpc>
                <a:spcPts val="1590"/>
              </a:lnSpc>
              <a:spcBef>
                <a:spcPts val="225"/>
              </a:spcBef>
            </a:pPr>
            <a:r>
              <a:rPr dirty="0" sz="1400" spc="-5" b="1">
                <a:latin typeface="Courier New"/>
                <a:cs typeface="Courier New"/>
              </a:rPr>
              <a:t>the juvenile  the road</a:t>
            </a:r>
            <a:r>
              <a:rPr dirty="0" sz="1400" spc="114" b="1">
                <a:latin typeface="Courier New"/>
                <a:cs typeface="Courier New"/>
              </a:rPr>
              <a:t> </a:t>
            </a:r>
            <a:r>
              <a:rPr dirty="0" sz="1400" spc="-5" b="1">
                <a:latin typeface="Courier New"/>
                <a:cs typeface="Courier New"/>
              </a:rPr>
              <a:t>and</a:t>
            </a:r>
            <a:endParaRPr sz="1400">
              <a:latin typeface="Courier New"/>
              <a:cs typeface="Courier New"/>
            </a:endParaRPr>
          </a:p>
        </p:txBody>
      </p:sp>
      <p:sp>
        <p:nvSpPr>
          <p:cNvPr id="9" name="object 9"/>
          <p:cNvSpPr txBox="1"/>
          <p:nvPr/>
        </p:nvSpPr>
        <p:spPr>
          <a:xfrm>
            <a:off x="1131569" y="7319009"/>
            <a:ext cx="5509895" cy="440690"/>
          </a:xfrm>
          <a:prstGeom prst="rect">
            <a:avLst/>
          </a:prstGeom>
        </p:spPr>
        <p:txBody>
          <a:bodyPr wrap="square" lIns="0" tIns="28575" rIns="0" bIns="0" rtlCol="0" vert="horz">
            <a:spAutoFit/>
          </a:bodyPr>
          <a:lstStyle/>
          <a:p>
            <a:pPr marL="12700" marR="5080">
              <a:lnSpc>
                <a:spcPts val="1590"/>
              </a:lnSpc>
              <a:spcBef>
                <a:spcPts val="225"/>
              </a:spcBef>
              <a:tabLst>
                <a:tab pos="631825" algn="l"/>
                <a:tab pos="1463040" algn="l"/>
                <a:tab pos="1976120" algn="l"/>
                <a:tab pos="2487930" algn="l"/>
                <a:tab pos="3320415" algn="l"/>
                <a:tab pos="3938904" algn="l"/>
                <a:tab pos="4558030" algn="l"/>
                <a:tab pos="5176520" algn="l"/>
              </a:tabLst>
            </a:pPr>
            <a:r>
              <a:rPr dirty="0" sz="1400" spc="-5" b="1">
                <a:latin typeface="Courier New"/>
                <a:cs typeface="Courier New"/>
              </a:rPr>
              <a:t>hea</a:t>
            </a:r>
            <a:r>
              <a:rPr dirty="0" sz="1400" b="1">
                <a:latin typeface="Courier New"/>
                <a:cs typeface="Courier New"/>
              </a:rPr>
              <a:t>d	</a:t>
            </a:r>
            <a:r>
              <a:rPr dirty="0" sz="1400" spc="-5" b="1">
                <a:latin typeface="Courier New"/>
                <a:cs typeface="Courier New"/>
              </a:rPr>
              <a:t>north</a:t>
            </a:r>
            <a:r>
              <a:rPr dirty="0" sz="1400" b="1">
                <a:latin typeface="Courier New"/>
                <a:cs typeface="Courier New"/>
              </a:rPr>
              <a:t>,	</a:t>
            </a:r>
            <a:r>
              <a:rPr dirty="0" sz="1400" spc="-5" b="1">
                <a:latin typeface="Courier New"/>
                <a:cs typeface="Courier New"/>
              </a:rPr>
              <a:t>an</a:t>
            </a:r>
            <a:r>
              <a:rPr dirty="0" sz="1400" b="1">
                <a:latin typeface="Courier New"/>
                <a:cs typeface="Courier New"/>
              </a:rPr>
              <a:t>d	</a:t>
            </a:r>
            <a:r>
              <a:rPr dirty="0" sz="1400" spc="-5" b="1">
                <a:latin typeface="Courier New"/>
                <a:cs typeface="Courier New"/>
              </a:rPr>
              <a:t>th</a:t>
            </a:r>
            <a:r>
              <a:rPr dirty="0" sz="1400" b="1">
                <a:latin typeface="Courier New"/>
                <a:cs typeface="Courier New"/>
              </a:rPr>
              <a:t>e	</a:t>
            </a:r>
            <a:r>
              <a:rPr dirty="0" sz="1400" spc="-5" b="1">
                <a:latin typeface="Courier New"/>
                <a:cs typeface="Courier New"/>
              </a:rPr>
              <a:t>paren</a:t>
            </a:r>
            <a:r>
              <a:rPr dirty="0" sz="1400" b="1">
                <a:latin typeface="Courier New"/>
                <a:cs typeface="Courier New"/>
              </a:rPr>
              <a:t>t	</a:t>
            </a:r>
            <a:r>
              <a:rPr dirty="0" sz="1400" spc="-5" b="1">
                <a:latin typeface="Courier New"/>
                <a:cs typeface="Courier New"/>
              </a:rPr>
              <a:t>wil</a:t>
            </a:r>
            <a:r>
              <a:rPr dirty="0" sz="1400" b="1">
                <a:latin typeface="Courier New"/>
                <a:cs typeface="Courier New"/>
              </a:rPr>
              <a:t>l	</a:t>
            </a:r>
            <a:r>
              <a:rPr dirty="0" sz="1400" spc="-5" b="1">
                <a:latin typeface="Courier New"/>
                <a:cs typeface="Courier New"/>
              </a:rPr>
              <a:t>the</a:t>
            </a:r>
            <a:r>
              <a:rPr dirty="0" sz="1400" b="1">
                <a:latin typeface="Courier New"/>
                <a:cs typeface="Courier New"/>
              </a:rPr>
              <a:t>n	</a:t>
            </a:r>
            <a:r>
              <a:rPr dirty="0" sz="1400" spc="-5" b="1">
                <a:latin typeface="Courier New"/>
                <a:cs typeface="Courier New"/>
              </a:rPr>
              <a:t>sho</a:t>
            </a:r>
            <a:r>
              <a:rPr dirty="0" sz="1400" b="1">
                <a:latin typeface="Courier New"/>
                <a:cs typeface="Courier New"/>
              </a:rPr>
              <a:t>w	</a:t>
            </a:r>
            <a:r>
              <a:rPr dirty="0" sz="1400" spc="-5" b="1">
                <a:latin typeface="Courier New"/>
                <a:cs typeface="Courier New"/>
              </a:rPr>
              <a:t>the  juvenile how to do</a:t>
            </a:r>
            <a:r>
              <a:rPr dirty="0" sz="1400" spc="-20" b="1">
                <a:latin typeface="Courier New"/>
                <a:cs typeface="Courier New"/>
              </a:rPr>
              <a:t> </a:t>
            </a:r>
            <a:r>
              <a:rPr dirty="0" sz="1400" spc="-5" b="1">
                <a:latin typeface="Courier New"/>
                <a:cs typeface="Courier New"/>
              </a:rPr>
              <a:t>this.</a:t>
            </a:r>
            <a:endParaRPr sz="1400">
              <a:latin typeface="Courier New"/>
              <a:cs typeface="Courier New"/>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1569" y="859790"/>
            <a:ext cx="5054600" cy="617220"/>
          </a:xfrm>
          <a:prstGeom prst="rect">
            <a:avLst/>
          </a:prstGeom>
        </p:spPr>
        <p:txBody>
          <a:bodyPr wrap="square" lIns="0" tIns="12700" rIns="0" bIns="0" rtlCol="0" vert="horz">
            <a:spAutoFit/>
          </a:bodyPr>
          <a:lstStyle/>
          <a:p>
            <a:pPr marL="12700">
              <a:lnSpc>
                <a:spcPts val="2330"/>
              </a:lnSpc>
              <a:spcBef>
                <a:spcPts val="100"/>
              </a:spcBef>
            </a:pPr>
            <a:r>
              <a:rPr dirty="0" sz="2000" spc="-5" b="1">
                <a:latin typeface="Courier New"/>
                <a:cs typeface="Courier New"/>
              </a:rPr>
              <a:t>July 28,</a:t>
            </a:r>
            <a:r>
              <a:rPr dirty="0" sz="2000" spc="-15" b="1">
                <a:latin typeface="Courier New"/>
                <a:cs typeface="Courier New"/>
              </a:rPr>
              <a:t> </a:t>
            </a:r>
            <a:r>
              <a:rPr dirty="0" sz="2000" spc="-5" b="1">
                <a:latin typeface="Courier New"/>
                <a:cs typeface="Courier New"/>
              </a:rPr>
              <a:t>2019:</a:t>
            </a:r>
            <a:endParaRPr sz="2000">
              <a:latin typeface="Courier New"/>
              <a:cs typeface="Courier New"/>
            </a:endParaRPr>
          </a:p>
          <a:p>
            <a:pPr marL="12700">
              <a:lnSpc>
                <a:spcPts val="2330"/>
              </a:lnSpc>
            </a:pPr>
            <a:r>
              <a:rPr dirty="0" sz="2000" spc="-5" b="1">
                <a:latin typeface="Courier New"/>
                <a:cs typeface="Courier New"/>
              </a:rPr>
              <a:t>One Adult Eagle Perched in </a:t>
            </a:r>
            <a:r>
              <a:rPr dirty="0" sz="2000" b="1">
                <a:latin typeface="Courier New"/>
                <a:cs typeface="Courier New"/>
              </a:rPr>
              <a:t>a</a:t>
            </a:r>
            <a:r>
              <a:rPr dirty="0" sz="2000" spc="-80" b="1">
                <a:latin typeface="Courier New"/>
                <a:cs typeface="Courier New"/>
              </a:rPr>
              <a:t> </a:t>
            </a:r>
            <a:r>
              <a:rPr dirty="0" sz="2000" spc="-5" b="1">
                <a:latin typeface="Courier New"/>
                <a:cs typeface="Courier New"/>
              </a:rPr>
              <a:t>Tree</a:t>
            </a:r>
            <a:endParaRPr sz="2000">
              <a:latin typeface="Courier New"/>
              <a:cs typeface="Courier New"/>
            </a:endParaRPr>
          </a:p>
        </p:txBody>
      </p:sp>
      <p:sp>
        <p:nvSpPr>
          <p:cNvPr id="3" name="object 3"/>
          <p:cNvSpPr/>
          <p:nvPr/>
        </p:nvSpPr>
        <p:spPr>
          <a:xfrm>
            <a:off x="1143000" y="1691639"/>
            <a:ext cx="5486400" cy="365632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1569" y="5507990"/>
            <a:ext cx="5508625" cy="842010"/>
          </a:xfrm>
          <a:prstGeom prst="rect">
            <a:avLst/>
          </a:prstGeom>
        </p:spPr>
        <p:txBody>
          <a:bodyPr wrap="square" lIns="0" tIns="24765" rIns="0" bIns="0" rtlCol="0" vert="horz">
            <a:spAutoFit/>
          </a:bodyPr>
          <a:lstStyle/>
          <a:p>
            <a:pPr algn="just" marL="12700" marR="5080">
              <a:lnSpc>
                <a:spcPct val="94200"/>
              </a:lnSpc>
              <a:spcBef>
                <a:spcPts val="195"/>
              </a:spcBef>
            </a:pPr>
            <a:r>
              <a:rPr dirty="0" sz="1400" spc="-5" b="1">
                <a:latin typeface="Courier New"/>
                <a:cs typeface="Courier New"/>
              </a:rPr>
              <a:t>This the last shot of an adult eagle near Mohansic  Lake this season. There is no longer any interest  in the nest. This eagle probably headed north to  its summer home soon after this photo was</a:t>
            </a:r>
            <a:r>
              <a:rPr dirty="0" sz="1400" spc="-65" b="1">
                <a:latin typeface="Courier New"/>
                <a:cs typeface="Courier New"/>
              </a:rPr>
              <a:t> </a:t>
            </a:r>
            <a:r>
              <a:rPr dirty="0" sz="1400" spc="-5" b="1">
                <a:latin typeface="Courier New"/>
                <a:cs typeface="Courier New"/>
              </a:rPr>
              <a:t>captured.</a:t>
            </a:r>
            <a:endParaRPr sz="1400">
              <a:latin typeface="Courier New"/>
              <a:cs typeface="Courier New"/>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722047" y="859790"/>
            <a:ext cx="2768600" cy="330200"/>
          </a:xfrm>
          <a:prstGeom prst="rect">
            <a:avLst/>
          </a:prstGeom>
        </p:spPr>
        <p:txBody>
          <a:bodyPr wrap="square" lIns="0" tIns="12700" rIns="0" bIns="0" rtlCol="0" vert="horz">
            <a:spAutoFit/>
          </a:bodyPr>
          <a:lstStyle/>
          <a:p>
            <a:pPr marL="12700">
              <a:lnSpc>
                <a:spcPct val="100000"/>
              </a:lnSpc>
              <a:spcBef>
                <a:spcPts val="100"/>
              </a:spcBef>
            </a:pPr>
            <a:r>
              <a:rPr dirty="0" sz="2000" spc="-5" b="1">
                <a:latin typeface="Courier New"/>
                <a:cs typeface="Courier New"/>
              </a:rPr>
              <a:t>The Juvenile</a:t>
            </a:r>
            <a:r>
              <a:rPr dirty="0" sz="2000" spc="-90" b="1">
                <a:latin typeface="Courier New"/>
                <a:cs typeface="Courier New"/>
              </a:rPr>
              <a:t> </a:t>
            </a:r>
            <a:r>
              <a:rPr dirty="0" sz="2000" spc="-5" b="1">
                <a:latin typeface="Courier New"/>
                <a:cs typeface="Courier New"/>
              </a:rPr>
              <a:t>Eagle</a:t>
            </a:r>
            <a:endParaRPr sz="2000">
              <a:latin typeface="Courier New"/>
              <a:cs typeface="Courier New"/>
            </a:endParaRPr>
          </a:p>
        </p:txBody>
      </p:sp>
      <p:sp>
        <p:nvSpPr>
          <p:cNvPr id="3" name="object 3"/>
          <p:cNvSpPr txBox="1"/>
          <p:nvPr/>
        </p:nvSpPr>
        <p:spPr>
          <a:xfrm>
            <a:off x="1131569" y="859790"/>
            <a:ext cx="2463800" cy="617220"/>
          </a:xfrm>
          <a:prstGeom prst="rect">
            <a:avLst/>
          </a:prstGeom>
        </p:spPr>
        <p:txBody>
          <a:bodyPr wrap="square" lIns="0" tIns="36830" rIns="0" bIns="0" rtlCol="0" vert="horz">
            <a:spAutoFit/>
          </a:bodyPr>
          <a:lstStyle/>
          <a:p>
            <a:pPr marL="12700" marR="5080">
              <a:lnSpc>
                <a:spcPts val="2260"/>
              </a:lnSpc>
              <a:spcBef>
                <a:spcPts val="290"/>
              </a:spcBef>
            </a:pPr>
            <a:r>
              <a:rPr dirty="0" sz="2000" spc="-5" b="1">
                <a:latin typeface="Courier New"/>
                <a:cs typeface="Courier New"/>
              </a:rPr>
              <a:t>August 1, 2019:  on Mohansic</a:t>
            </a:r>
            <a:r>
              <a:rPr dirty="0" sz="2000" spc="-95" b="1">
                <a:latin typeface="Courier New"/>
                <a:cs typeface="Courier New"/>
              </a:rPr>
              <a:t> </a:t>
            </a:r>
            <a:r>
              <a:rPr dirty="0" sz="2000" spc="-5" b="1">
                <a:latin typeface="Courier New"/>
                <a:cs typeface="Courier New"/>
              </a:rPr>
              <a:t>Lake</a:t>
            </a:r>
            <a:endParaRPr sz="2000">
              <a:latin typeface="Courier New"/>
              <a:cs typeface="Courier New"/>
            </a:endParaRPr>
          </a:p>
        </p:txBody>
      </p:sp>
      <p:sp>
        <p:nvSpPr>
          <p:cNvPr id="4" name="object 4"/>
          <p:cNvSpPr/>
          <p:nvPr/>
        </p:nvSpPr>
        <p:spPr>
          <a:xfrm>
            <a:off x="1143000" y="1662429"/>
            <a:ext cx="5486400" cy="3656330"/>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4726686" y="5478779"/>
            <a:ext cx="871855" cy="440690"/>
          </a:xfrm>
          <a:prstGeom prst="rect">
            <a:avLst/>
          </a:prstGeom>
        </p:spPr>
        <p:txBody>
          <a:bodyPr wrap="square" lIns="0" tIns="28575" rIns="0" bIns="0" rtlCol="0" vert="horz">
            <a:spAutoFit/>
          </a:bodyPr>
          <a:lstStyle/>
          <a:p>
            <a:pPr marL="12700" marR="5080" indent="16510">
              <a:lnSpc>
                <a:spcPts val="1590"/>
              </a:lnSpc>
              <a:spcBef>
                <a:spcPts val="225"/>
              </a:spcBef>
              <a:tabLst>
                <a:tab pos="431800" algn="l"/>
              </a:tabLst>
            </a:pPr>
            <a:r>
              <a:rPr dirty="0" sz="1400" spc="-5" b="1">
                <a:latin typeface="Courier New"/>
                <a:cs typeface="Courier New"/>
              </a:rPr>
              <a:t>o</a:t>
            </a:r>
            <a:r>
              <a:rPr dirty="0" sz="1400" b="1">
                <a:latin typeface="Courier New"/>
                <a:cs typeface="Courier New"/>
              </a:rPr>
              <a:t>n	</a:t>
            </a:r>
            <a:r>
              <a:rPr dirty="0" sz="1400" spc="-5" b="1">
                <a:latin typeface="Courier New"/>
                <a:cs typeface="Courier New"/>
              </a:rPr>
              <a:t>some  to</a:t>
            </a:r>
            <a:r>
              <a:rPr dirty="0" sz="1400" spc="85" b="1">
                <a:latin typeface="Courier New"/>
                <a:cs typeface="Courier New"/>
              </a:rPr>
              <a:t> </a:t>
            </a:r>
            <a:r>
              <a:rPr dirty="0" sz="1400" spc="-5" b="1">
                <a:latin typeface="Courier New"/>
                <a:cs typeface="Courier New"/>
              </a:rPr>
              <a:t>eat.</a:t>
            </a:r>
            <a:endParaRPr sz="1400">
              <a:latin typeface="Courier New"/>
              <a:cs typeface="Courier New"/>
            </a:endParaRPr>
          </a:p>
        </p:txBody>
      </p:sp>
      <p:sp>
        <p:nvSpPr>
          <p:cNvPr id="6" name="object 6"/>
          <p:cNvSpPr txBox="1"/>
          <p:nvPr/>
        </p:nvSpPr>
        <p:spPr>
          <a:xfrm>
            <a:off x="5742990" y="5478779"/>
            <a:ext cx="897890" cy="440690"/>
          </a:xfrm>
          <a:prstGeom prst="rect">
            <a:avLst/>
          </a:prstGeom>
        </p:spPr>
        <p:txBody>
          <a:bodyPr wrap="square" lIns="0" tIns="28575" rIns="0" bIns="0" rtlCol="0" vert="horz">
            <a:spAutoFit/>
          </a:bodyPr>
          <a:lstStyle/>
          <a:p>
            <a:pPr marL="12700" marR="5080" indent="18415">
              <a:lnSpc>
                <a:spcPts val="1590"/>
              </a:lnSpc>
              <a:spcBef>
                <a:spcPts val="225"/>
              </a:spcBef>
            </a:pPr>
            <a:r>
              <a:rPr dirty="0" sz="1400" spc="-5" b="1">
                <a:latin typeface="Courier New"/>
                <a:cs typeface="Courier New"/>
              </a:rPr>
              <a:t>floating  </a:t>
            </a:r>
            <a:r>
              <a:rPr dirty="0" sz="1400" b="1">
                <a:latin typeface="Courier New"/>
                <a:cs typeface="Courier New"/>
              </a:rPr>
              <a:t>A</a:t>
            </a:r>
            <a:r>
              <a:rPr dirty="0" sz="1400" spc="45" b="1">
                <a:latin typeface="Courier New"/>
                <a:cs typeface="Courier New"/>
              </a:rPr>
              <a:t> </a:t>
            </a:r>
            <a:r>
              <a:rPr dirty="0" sz="1400" spc="-5" b="1">
                <a:latin typeface="Courier New"/>
                <a:cs typeface="Courier New"/>
              </a:rPr>
              <a:t>Canada</a:t>
            </a:r>
            <a:endParaRPr sz="1400">
              <a:latin typeface="Courier New"/>
              <a:cs typeface="Courier New"/>
            </a:endParaRPr>
          </a:p>
        </p:txBody>
      </p:sp>
      <p:sp>
        <p:nvSpPr>
          <p:cNvPr id="7" name="object 7"/>
          <p:cNvSpPr txBox="1"/>
          <p:nvPr/>
        </p:nvSpPr>
        <p:spPr>
          <a:xfrm>
            <a:off x="1131569" y="5478779"/>
            <a:ext cx="3545840" cy="641350"/>
          </a:xfrm>
          <a:prstGeom prst="rect">
            <a:avLst/>
          </a:prstGeom>
        </p:spPr>
        <p:txBody>
          <a:bodyPr wrap="square" lIns="0" tIns="24765" rIns="0" bIns="0" rtlCol="0" vert="horz">
            <a:spAutoFit/>
          </a:bodyPr>
          <a:lstStyle/>
          <a:p>
            <a:pPr algn="just" marL="12700" marR="5080">
              <a:lnSpc>
                <a:spcPct val="94300"/>
              </a:lnSpc>
              <a:spcBef>
                <a:spcPts val="195"/>
              </a:spcBef>
            </a:pPr>
            <a:r>
              <a:rPr dirty="0" sz="1400" b="1">
                <a:latin typeface="Courier New"/>
                <a:cs typeface="Courier New"/>
              </a:rPr>
              <a:t>A </a:t>
            </a:r>
            <a:r>
              <a:rPr dirty="0" sz="1400" spc="-5" b="1">
                <a:latin typeface="Courier New"/>
                <a:cs typeface="Courier New"/>
              </a:rPr>
              <a:t>lonely juvenile eagle walks  vegetation looking for something  goose swims by in the</a:t>
            </a:r>
            <a:r>
              <a:rPr dirty="0" sz="1400" spc="-80" b="1">
                <a:latin typeface="Courier New"/>
                <a:cs typeface="Courier New"/>
              </a:rPr>
              <a:t> </a:t>
            </a:r>
            <a:r>
              <a:rPr dirty="0" sz="1400" spc="-5" b="1">
                <a:latin typeface="Courier New"/>
                <a:cs typeface="Courier New"/>
              </a:rPr>
              <a:t>foreground.</a:t>
            </a:r>
            <a:endParaRPr sz="1400">
              <a:latin typeface="Courier New"/>
              <a:cs typeface="Courier New"/>
            </a:endParaRPr>
          </a:p>
        </p:txBody>
      </p:sp>
      <p:sp>
        <p:nvSpPr>
          <p:cNvPr id="8" name="object 8"/>
          <p:cNvSpPr txBox="1"/>
          <p:nvPr/>
        </p:nvSpPr>
        <p:spPr>
          <a:xfrm>
            <a:off x="1131569" y="6283959"/>
            <a:ext cx="5508625" cy="1648460"/>
          </a:xfrm>
          <a:prstGeom prst="rect">
            <a:avLst/>
          </a:prstGeom>
        </p:spPr>
        <p:txBody>
          <a:bodyPr wrap="square" lIns="0" tIns="24765" rIns="0" bIns="0" rtlCol="0" vert="horz">
            <a:spAutoFit/>
          </a:bodyPr>
          <a:lstStyle/>
          <a:p>
            <a:pPr algn="just" marL="12700" marR="5080">
              <a:lnSpc>
                <a:spcPct val="94300"/>
              </a:lnSpc>
              <a:spcBef>
                <a:spcPts val="195"/>
              </a:spcBef>
            </a:pPr>
            <a:r>
              <a:rPr dirty="0" sz="1400" spc="-5" b="1">
                <a:latin typeface="Courier New"/>
                <a:cs typeface="Courier New"/>
              </a:rPr>
              <a:t>This must be the timid eaglet. Both parents and  its sibling have already left the area. They may  have headed north to the Adirondacks or Quebec. It  is time for Junior to follow his family to their  summer</a:t>
            </a:r>
            <a:r>
              <a:rPr dirty="0" sz="1400" spc="-10" b="1">
                <a:latin typeface="Courier New"/>
                <a:cs typeface="Courier New"/>
              </a:rPr>
              <a:t> </a:t>
            </a:r>
            <a:r>
              <a:rPr dirty="0" sz="1400" spc="-5" b="1">
                <a:latin typeface="Courier New"/>
                <a:cs typeface="Courier New"/>
              </a:rPr>
              <a:t>haunts.</a:t>
            </a:r>
            <a:endParaRPr sz="1400">
              <a:latin typeface="Courier New"/>
              <a:cs typeface="Courier New"/>
            </a:endParaRPr>
          </a:p>
          <a:p>
            <a:pPr>
              <a:lnSpc>
                <a:spcPct val="100000"/>
              </a:lnSpc>
              <a:spcBef>
                <a:spcPts val="5"/>
              </a:spcBef>
            </a:pPr>
            <a:endParaRPr sz="1400">
              <a:latin typeface="Times New Roman"/>
              <a:cs typeface="Times New Roman"/>
            </a:endParaRPr>
          </a:p>
          <a:p>
            <a:pPr algn="just" marL="12700" marR="5080">
              <a:lnSpc>
                <a:spcPts val="1590"/>
              </a:lnSpc>
            </a:pPr>
            <a:r>
              <a:rPr dirty="0" sz="1400" spc="-5" b="1">
                <a:latin typeface="Courier New"/>
                <a:cs typeface="Courier New"/>
              </a:rPr>
              <a:t>This was the last time any members of this family  of eagle were seen in FDR State Park this</a:t>
            </a:r>
            <a:r>
              <a:rPr dirty="0" sz="1400" spc="-50" b="1">
                <a:latin typeface="Courier New"/>
                <a:cs typeface="Courier New"/>
              </a:rPr>
              <a:t> </a:t>
            </a:r>
            <a:r>
              <a:rPr dirty="0" sz="1400" spc="-5" b="1">
                <a:latin typeface="Courier New"/>
                <a:cs typeface="Courier New"/>
              </a:rPr>
              <a:t>season.</a:t>
            </a:r>
            <a:endParaRPr sz="1400">
              <a:latin typeface="Courier New"/>
              <a:cs typeface="Courier New"/>
            </a:endParaRPr>
          </a:p>
        </p:txBody>
      </p:sp>
      <p:sp>
        <p:nvSpPr>
          <p:cNvPr id="9" name="object 9"/>
          <p:cNvSpPr txBox="1"/>
          <p:nvPr/>
        </p:nvSpPr>
        <p:spPr>
          <a:xfrm>
            <a:off x="2914650" y="8020050"/>
            <a:ext cx="1945639" cy="574040"/>
          </a:xfrm>
          <a:prstGeom prst="rect">
            <a:avLst/>
          </a:prstGeom>
        </p:spPr>
        <p:txBody>
          <a:bodyPr wrap="square" lIns="0" tIns="12700" rIns="0" bIns="0" rtlCol="0" vert="horz">
            <a:spAutoFit/>
          </a:bodyPr>
          <a:lstStyle/>
          <a:p>
            <a:pPr marL="12700">
              <a:lnSpc>
                <a:spcPct val="100000"/>
              </a:lnSpc>
              <a:spcBef>
                <a:spcPts val="100"/>
              </a:spcBef>
            </a:pPr>
            <a:r>
              <a:rPr dirty="0" sz="3600" spc="-5" b="1">
                <a:latin typeface="Courier New"/>
                <a:cs typeface="Courier New"/>
              </a:rPr>
              <a:t>The</a:t>
            </a:r>
            <a:r>
              <a:rPr dirty="0" sz="3600" spc="-95" b="1">
                <a:latin typeface="Courier New"/>
                <a:cs typeface="Courier New"/>
              </a:rPr>
              <a:t> </a:t>
            </a:r>
            <a:r>
              <a:rPr dirty="0" sz="3600" spc="-5" b="1">
                <a:latin typeface="Courier New"/>
                <a:cs typeface="Courier New"/>
              </a:rPr>
              <a:t>End</a:t>
            </a:r>
            <a:endParaRPr sz="3600">
              <a:latin typeface="Courier New"/>
              <a:cs typeface="Courier New"/>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William Luken</dc:creator>
  <dc:title>October 28, 2018:</dc:title>
  <dcterms:created xsi:type="dcterms:W3CDTF">2019-09-11T05:42:11Z</dcterms:created>
  <dcterms:modified xsi:type="dcterms:W3CDTF">2019-09-11T05:42:11Z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2019-09-11T00:00:00Z</vt:filetime>
  </property>
  <property fmtid="{D5CDD505-2E9C-101B-9397-08002B2CF9AE}" pid="3" name="Creator">
    <vt:lpwstr>Writer</vt:lpwstr>
  </property>
  <property fmtid="{D5CDD505-2E9C-101B-9397-08002B2CF9AE}" pid="4" name="LastSaved">
    <vt:filetime>2019-09-11T00:00:00Z</vt:filetime>
  </property>
</Properties>
</file>